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7585A9-E1DF-4B9C-88F4-571A2683F8C0}">
  <a:tblStyle styleId="{2E7585A9-E1DF-4B9C-88F4-571A2683F8C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8808696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58808696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7bccf3c7d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7bccf3c7d_0_2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57bccf3c7d_0_2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7bccf3c7d_0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g257bccf3c7d_0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7bccf3c7d_0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7bccf3c7d_0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257bccf3c7d_0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57bccf3c7d_0_2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57bccf3c7d_0_2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257bccf3c7d_0_2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7bccf3c7d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7bccf3c7d_0_2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257bccf3c7d_0_2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57bccf3c7d_0_2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57bccf3c7d_0_2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257bccf3c7d_0_2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57bccf3c7d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57bccf3c7d_0_29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257bccf3c7d_0_29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57bccf3c7d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57bccf3c7d_0_3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257bccf3c7d_0_3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57bccf3c7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57bccf3c7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g257bccf3c7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584ca7c930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584ca7c930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g2584ca7c930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584ca7c930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2584ca7c930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g2584ca7c930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57bccf3c7d_0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57bccf3c7d_0_3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g257bccf3c7d_0_3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584ca7c930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584ca7c930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g2584ca7c930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584ca7c930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584ca7c930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2584ca7c930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7bccf3c7d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7bccf3c7d_0_3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257bccf3c7d_0_3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7bccf3c7d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7bccf3c7d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257bccf3c7d_0_3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e4a2d0bd2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e4a2d0bd2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e4a2d0bd2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57bccf3c7d_0_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57bccf3c7d_0_3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g257bccf3c7d_0_37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57bccf3c7d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57bccf3c7d_0_3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257bccf3c7d_0_3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57bccf3c7d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57bccf3c7d_0_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g257bccf3c7d_0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57bccf3c7d_0_4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57bccf3c7d_0_4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0" name="Google Shape;370;g257bccf3c7d_0_4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7bccf3c7d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57bccf3c7d_0_4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g257bccf3c7d_0_4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57bccf3c7d_0_4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57bccf3c7d_0_4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g257bccf3c7d_0_4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7bccf3c7d_0_4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7bccf3c7d_0_4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257bccf3c7d_0_4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57bccf3c7d_0_4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57bccf3c7d_0_4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g257bccf3c7d_0_4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57bccf3c7d_0_4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57bccf3c7d_0_4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257bccf3c7d_0_45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57bccf3c7d_0_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57bccf3c7d_0_4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g257bccf3c7d_0_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57bccf3c7d_0_4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57bccf3c7d_0_4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5" name="Google Shape;445;g257bccf3c7d_0_4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57bccf3c7d_0_5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57bccf3c7d_0_5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g257bccf3c7d_0_5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57bccf3c7d_0_5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57bccf3c7d_0_5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3" name="Google Shape;483;g257bccf3c7d_0_5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57bccf3c7d_0_5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57bccf3c7d_0_5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257bccf3c7d_0_5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57bccf3c7d_0_5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57bccf3c7d_0_5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1" name="Google Shape;521;g257bccf3c7d_0_59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7bccf3c7d_0_6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7bccf3c7d_0_6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g257bccf3c7d_0_6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57bccf3c7d_0_6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57bccf3c7d_0_6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257bccf3c7d_0_6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57bccf3c7d_0_6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57bccf3c7d_0_6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g257bccf3c7d_0_68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57bccf3c7d_0_7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57bccf3c7d_0_7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7" name="Google Shape;597;g257bccf3c7d_0_7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57bccf3c7d_0_7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257bccf3c7d_0_7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5" name="Google Shape;605;g257bccf3c7d_0_7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2ef8a1315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22ef8a1315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3" name="Google Shape;613;g22ef8a1315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57bccf3c7d_0_7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257bccf3c7d_0_7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257bccf3c7d_0_7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57bccf3c7d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57bccf3c7d_0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257bccf3c7d_0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7bccf3c7d_0_1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57bccf3c7d_0_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7bccf3c7d_0_2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7bccf3c7d_0_2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257bccf3c7d_0_2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7bccf3c7d_0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7bccf3c7d_0_2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57bccf3c7d_0_2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3" name="Shape 83"/>
        <p:cNvGrpSpPr/>
        <p:nvPr/>
      </p:nvGrpSpPr>
      <p:grpSpPr>
        <a:xfrm>
          <a:off x="0" y="0"/>
          <a:ext cx="0" cy="0"/>
          <a:chOff x="0" y="0"/>
          <a:chExt cx="0" cy="0"/>
        </a:xfrm>
      </p:grpSpPr>
      <p:sp>
        <p:nvSpPr>
          <p:cNvPr id="84" name="Google Shape;84;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1" name="Shape 21"/>
        <p:cNvGrpSpPr/>
        <p:nvPr/>
      </p:nvGrpSpPr>
      <p:grpSpPr>
        <a:xfrm>
          <a:off x="0" y="0"/>
          <a:ext cx="0" cy="0"/>
          <a:chOff x="0" y="0"/>
          <a:chExt cx="0" cy="0"/>
        </a:xfrm>
      </p:grpSpPr>
      <p:sp>
        <p:nvSpPr>
          <p:cNvPr id="22" name="Google Shape;22;p3"/>
          <p:cNvSpPr/>
          <p:nvPr/>
        </p:nvSpPr>
        <p:spPr>
          <a:xfrm>
            <a:off x="0" y="6176963"/>
            <a:ext cx="12192000" cy="681000"/>
          </a:xfrm>
          <a:prstGeom prst="rect">
            <a:avLst/>
          </a:prstGeom>
          <a:solidFill>
            <a:srgbClr val="66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81" u="none" cap="none" strike="noStrike">
              <a:solidFill>
                <a:schemeClr val="lt1"/>
              </a:solidFill>
              <a:latin typeface="Calibri"/>
              <a:ea typeface="Calibri"/>
              <a:cs typeface="Calibri"/>
              <a:sym typeface="Calibri"/>
            </a:endParaRPr>
          </a:p>
        </p:txBody>
      </p:sp>
      <p:sp>
        <p:nvSpPr>
          <p:cNvPr id="23" name="Google Shape;23;p3"/>
          <p:cNvSpPr txBox="1"/>
          <p:nvPr>
            <p:ph type="title"/>
          </p:nvPr>
        </p:nvSpPr>
        <p:spPr>
          <a:xfrm>
            <a:off x="265545" y="-3"/>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 type="body"/>
          </p:nvPr>
        </p:nvSpPr>
        <p:spPr>
          <a:xfrm>
            <a:off x="471055" y="1575591"/>
            <a:ext cx="11314545"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chemeClr val="lt1"/>
                </a:solidFill>
                <a:latin typeface="Calibri"/>
                <a:ea typeface="Calibri"/>
                <a:cs typeface="Calibri"/>
                <a:sym typeface="Calibri"/>
              </a:defRPr>
            </a:lvl1pPr>
            <a:lvl2pPr indent="0" lvl="1" marL="0" algn="r">
              <a:spcBef>
                <a:spcPts val="0"/>
              </a:spcBef>
              <a:buNone/>
              <a:defRPr b="0" i="0" sz="1200" u="none" cap="none" strike="noStrike">
                <a:solidFill>
                  <a:schemeClr val="lt1"/>
                </a:solidFill>
                <a:latin typeface="Calibri"/>
                <a:ea typeface="Calibri"/>
                <a:cs typeface="Calibri"/>
                <a:sym typeface="Calibri"/>
              </a:defRPr>
            </a:lvl2pPr>
            <a:lvl3pPr indent="0" lvl="2" marL="0" algn="r">
              <a:spcBef>
                <a:spcPts val="0"/>
              </a:spcBef>
              <a:buNone/>
              <a:defRPr b="0" i="0" sz="1200" u="none" cap="none" strike="noStrike">
                <a:solidFill>
                  <a:schemeClr val="lt1"/>
                </a:solidFill>
                <a:latin typeface="Calibri"/>
                <a:ea typeface="Calibri"/>
                <a:cs typeface="Calibri"/>
                <a:sym typeface="Calibri"/>
              </a:defRPr>
            </a:lvl3pPr>
            <a:lvl4pPr indent="0" lvl="3" marL="0" algn="r">
              <a:spcBef>
                <a:spcPts val="0"/>
              </a:spcBef>
              <a:buNone/>
              <a:defRPr b="0" i="0" sz="1200" u="none" cap="none" strike="noStrike">
                <a:solidFill>
                  <a:schemeClr val="lt1"/>
                </a:solidFill>
                <a:latin typeface="Calibri"/>
                <a:ea typeface="Calibri"/>
                <a:cs typeface="Calibri"/>
                <a:sym typeface="Calibri"/>
              </a:defRPr>
            </a:lvl4pPr>
            <a:lvl5pPr indent="0" lvl="4" marL="0" algn="r">
              <a:spcBef>
                <a:spcPts val="0"/>
              </a:spcBef>
              <a:buNone/>
              <a:defRPr b="0" i="0" sz="1200" u="none" cap="none" strike="noStrike">
                <a:solidFill>
                  <a:schemeClr val="lt1"/>
                </a:solidFill>
                <a:latin typeface="Calibri"/>
                <a:ea typeface="Calibri"/>
                <a:cs typeface="Calibri"/>
                <a:sym typeface="Calibri"/>
              </a:defRPr>
            </a:lvl5pPr>
            <a:lvl6pPr indent="0" lvl="5" marL="0" algn="r">
              <a:spcBef>
                <a:spcPts val="0"/>
              </a:spcBef>
              <a:buNone/>
              <a:defRPr b="0" i="0" sz="1200" u="none" cap="none" strike="noStrike">
                <a:solidFill>
                  <a:schemeClr val="lt1"/>
                </a:solidFill>
                <a:latin typeface="Calibri"/>
                <a:ea typeface="Calibri"/>
                <a:cs typeface="Calibri"/>
                <a:sym typeface="Calibri"/>
              </a:defRPr>
            </a:lvl6pPr>
            <a:lvl7pPr indent="0" lvl="6" marL="0" algn="r">
              <a:spcBef>
                <a:spcPts val="0"/>
              </a:spcBef>
              <a:buNone/>
              <a:defRPr b="0" i="0" sz="1200" u="none" cap="none" strike="noStrike">
                <a:solidFill>
                  <a:schemeClr val="lt1"/>
                </a:solidFill>
                <a:latin typeface="Calibri"/>
                <a:ea typeface="Calibri"/>
                <a:cs typeface="Calibri"/>
                <a:sym typeface="Calibri"/>
              </a:defRPr>
            </a:lvl7pPr>
            <a:lvl8pPr indent="0" lvl="7" marL="0" algn="r">
              <a:spcBef>
                <a:spcPts val="0"/>
              </a:spcBef>
              <a:buNone/>
              <a:defRPr b="0" i="0" sz="1200" u="none" cap="none" strike="noStrike">
                <a:solidFill>
                  <a:schemeClr val="lt1"/>
                </a:solidFill>
                <a:latin typeface="Calibri"/>
                <a:ea typeface="Calibri"/>
                <a:cs typeface="Calibri"/>
                <a:sym typeface="Calibri"/>
              </a:defRPr>
            </a:lvl8pPr>
            <a:lvl9pPr indent="0" lvl="8" mar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
        <p:nvSpPr>
          <p:cNvPr id="28" name="Google Shape;28;p3"/>
          <p:cNvSpPr txBox="1"/>
          <p:nvPr/>
        </p:nvSpPr>
        <p:spPr>
          <a:xfrm>
            <a:off x="625763" y="-2"/>
            <a:ext cx="10515600" cy="1325563"/>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4400"/>
              <a:buFont typeface="Calibri"/>
              <a:buNone/>
            </a:pPr>
            <a:r>
              <a:rPr b="0" i="0" lang="en-IN" sz="4400" u="none" cap="none" strike="noStrike">
                <a:solidFill>
                  <a:schemeClr val="lt1"/>
                </a:solidFill>
                <a:latin typeface="Calibri"/>
                <a:ea typeface="Calibri"/>
                <a:cs typeface="Calibri"/>
                <a:sym typeface="Calibri"/>
              </a:rPr>
              <a:t>Click to edit Master title style</a:t>
            </a:r>
            <a:endParaRPr b="0" i="0" sz="4400" u="none" cap="none" strike="noStrike">
              <a:solidFill>
                <a:schemeClr val="lt1"/>
              </a:solidFill>
              <a:latin typeface="Calibri"/>
              <a:ea typeface="Calibri"/>
              <a:cs typeface="Calibri"/>
              <a:sym typeface="Calibri"/>
            </a:endParaRPr>
          </a:p>
        </p:txBody>
      </p:sp>
      <p:sp>
        <p:nvSpPr>
          <p:cNvPr id="29" name="Google Shape;29;p3"/>
          <p:cNvSpPr/>
          <p:nvPr/>
        </p:nvSpPr>
        <p:spPr>
          <a:xfrm>
            <a:off x="0" y="-1"/>
            <a:ext cx="12192000" cy="1325700"/>
          </a:xfrm>
          <a:prstGeom prst="rect">
            <a:avLst/>
          </a:prstGeom>
          <a:solidFill>
            <a:srgbClr val="66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81" u="none" cap="none" strike="noStrike">
              <a:solidFill>
                <a:schemeClr val="lt1"/>
              </a:solidFill>
              <a:latin typeface="Calibri"/>
              <a:ea typeface="Calibri"/>
              <a:cs typeface="Calibri"/>
              <a:sym typeface="Calibri"/>
            </a:endParaRPr>
          </a:p>
        </p:txBody>
      </p:sp>
      <p:sp>
        <p:nvSpPr>
          <p:cNvPr id="30" name="Google Shape;30;p3"/>
          <p:cNvSpPr txBox="1"/>
          <p:nvPr/>
        </p:nvSpPr>
        <p:spPr>
          <a:xfrm>
            <a:off x="9700025" y="209000"/>
            <a:ext cx="242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IN">
                <a:solidFill>
                  <a:schemeClr val="lt1"/>
                </a:solidFill>
                <a:latin typeface="Calibri"/>
                <a:ea typeface="Calibri"/>
                <a:cs typeface="Calibri"/>
                <a:sym typeface="Calibri"/>
              </a:rPr>
              <a:t>UNIVERSITY VISVESVARAYA </a:t>
            </a:r>
            <a:br>
              <a:rPr b="1" lang="en-IN">
                <a:solidFill>
                  <a:schemeClr val="lt1"/>
                </a:solidFill>
                <a:latin typeface="Calibri"/>
                <a:ea typeface="Calibri"/>
                <a:cs typeface="Calibri"/>
                <a:sym typeface="Calibri"/>
              </a:rPr>
            </a:br>
            <a:r>
              <a:rPr b="1" lang="en-IN">
                <a:solidFill>
                  <a:schemeClr val="lt1"/>
                </a:solidFill>
                <a:latin typeface="Calibri"/>
                <a:ea typeface="Calibri"/>
                <a:cs typeface="Calibri"/>
                <a:sym typeface="Calibri"/>
              </a:rPr>
              <a:t>COLLEGE OF ENGINEERING</a:t>
            </a:r>
            <a:endParaRPr b="1">
              <a:solidFill>
                <a:schemeClr val="lt1"/>
              </a:solidFill>
              <a:latin typeface="Calibri"/>
              <a:ea typeface="Calibri"/>
              <a:cs typeface="Calibri"/>
              <a:sym typeface="Calibri"/>
            </a:endParaRPr>
          </a:p>
        </p:txBody>
      </p:sp>
      <p:sp>
        <p:nvSpPr>
          <p:cNvPr id="31" name="Google Shape;31;p3"/>
          <p:cNvSpPr txBox="1"/>
          <p:nvPr/>
        </p:nvSpPr>
        <p:spPr>
          <a:xfrm>
            <a:off x="0" y="6279900"/>
            <a:ext cx="8685900" cy="615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IN">
                <a:solidFill>
                  <a:schemeClr val="lt1"/>
                </a:solidFill>
              </a:rPr>
              <a:t>Application of Deep Learning in Medical Image Classification and Segmentation</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 name="Shape 59"/>
        <p:cNvGrpSpPr/>
        <p:nvPr/>
      </p:nvGrpSpPr>
      <p:grpSpPr>
        <a:xfrm>
          <a:off x="0" y="0"/>
          <a:ext cx="0" cy="0"/>
          <a:chOff x="0" y="0"/>
          <a:chExt cx="0" cy="0"/>
        </a:xfrm>
      </p:grpSpPr>
      <p:sp>
        <p:nvSpPr>
          <p:cNvPr id="60" name="Google Shape;6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3" name="Shape 63"/>
        <p:cNvGrpSpPr/>
        <p:nvPr/>
      </p:nvGrpSpPr>
      <p:grpSpPr>
        <a:xfrm>
          <a:off x="0" y="0"/>
          <a:ext cx="0" cy="0"/>
          <a:chOff x="0" y="0"/>
          <a:chExt cx="0" cy="0"/>
        </a:xfrm>
      </p:grpSpPr>
      <p:sp>
        <p:nvSpPr>
          <p:cNvPr id="64" name="Google Shape;64;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6" name="Google Shape;66;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0"/>
          <p:cNvSpPr/>
          <p:nvPr>
            <p:ph idx="2" type="pic"/>
          </p:nvPr>
        </p:nvSpPr>
        <p:spPr>
          <a:xfrm>
            <a:off x="5183188" y="987425"/>
            <a:ext cx="6172200" cy="4873625"/>
          </a:xfrm>
          <a:prstGeom prst="rect">
            <a:avLst/>
          </a:prstGeom>
          <a:noFill/>
          <a:ln>
            <a:noFill/>
          </a:ln>
        </p:spPr>
      </p:sp>
      <p:sp>
        <p:nvSpPr>
          <p:cNvPr id="73" name="Google Shape;73;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9.png"/><Relationship Id="rId4" Type="http://schemas.openxmlformats.org/officeDocument/2006/relationships/image" Target="../media/image53.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17.png"/><Relationship Id="rId10" Type="http://schemas.openxmlformats.org/officeDocument/2006/relationships/image" Target="../media/image41.png"/><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32.png"/><Relationship Id="rId7" Type="http://schemas.openxmlformats.org/officeDocument/2006/relationships/image" Target="../media/image14.png"/><Relationship Id="rId8"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6.png"/><Relationship Id="rId5"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51.png"/><Relationship Id="rId7" Type="http://schemas.openxmlformats.org/officeDocument/2006/relationships/image" Target="../media/image45.png"/><Relationship Id="rId8" Type="http://schemas.openxmlformats.org/officeDocument/2006/relationships/image" Target="../media/image8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54.png"/><Relationship Id="rId6" Type="http://schemas.openxmlformats.org/officeDocument/2006/relationships/image" Target="../media/image48.png"/><Relationship Id="rId7" Type="http://schemas.openxmlformats.org/officeDocument/2006/relationships/image" Target="../media/image47.png"/><Relationship Id="rId8"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60.png"/><Relationship Id="rId7" Type="http://schemas.openxmlformats.org/officeDocument/2006/relationships/image" Target="../media/image57.png"/><Relationship Id="rId8"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0.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71.png"/><Relationship Id="rId7" Type="http://schemas.openxmlformats.org/officeDocument/2006/relationships/image" Target="../media/image62.png"/><Relationship Id="rId8" Type="http://schemas.openxmlformats.org/officeDocument/2006/relationships/image" Target="../media/image8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3.png"/><Relationship Id="rId4" Type="http://schemas.openxmlformats.org/officeDocument/2006/relationships/image" Target="../media/image76.png"/><Relationship Id="rId5" Type="http://schemas.openxmlformats.org/officeDocument/2006/relationships/image" Target="../media/image74.png"/><Relationship Id="rId6" Type="http://schemas.openxmlformats.org/officeDocument/2006/relationships/image" Target="../media/image64.png"/><Relationship Id="rId7"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66.png"/><Relationship Id="rId7" Type="http://schemas.openxmlformats.org/officeDocument/2006/relationships/image" Target="../media/image69.png"/><Relationship Id="rId8" Type="http://schemas.openxmlformats.org/officeDocument/2006/relationships/image" Target="../media/image8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7.png"/><Relationship Id="rId4" Type="http://schemas.openxmlformats.org/officeDocument/2006/relationships/image" Target="../media/image75.png"/><Relationship Id="rId5" Type="http://schemas.openxmlformats.org/officeDocument/2006/relationships/image" Target="../media/image79.png"/><Relationship Id="rId6" Type="http://schemas.openxmlformats.org/officeDocument/2006/relationships/image" Target="../media/image73.png"/><Relationship Id="rId7" Type="http://schemas.openxmlformats.org/officeDocument/2006/relationships/image" Target="../media/image72.png"/><Relationship Id="rId8" Type="http://schemas.openxmlformats.org/officeDocument/2006/relationships/image" Target="../media/image8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0.png"/><Relationship Id="rId4" Type="http://schemas.openxmlformats.org/officeDocument/2006/relationships/image" Target="../media/image78.png"/><Relationship Id="rId5" Type="http://schemas.openxmlformats.org/officeDocument/2006/relationships/image" Target="../media/image80.png"/><Relationship Id="rId6" Type="http://schemas.openxmlformats.org/officeDocument/2006/relationships/image" Target="../media/image77.png"/><Relationship Id="rId7" Type="http://schemas.openxmlformats.org/officeDocument/2006/relationships/image" Target="../media/image81.png"/><Relationship Id="rId8" Type="http://schemas.openxmlformats.org/officeDocument/2006/relationships/image" Target="../media/image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20" Type="http://schemas.openxmlformats.org/officeDocument/2006/relationships/hyperlink" Target="https://ieeexplore.ieee.org/author/37394635100" TargetMode="External"/><Relationship Id="rId11" Type="http://schemas.openxmlformats.org/officeDocument/2006/relationships/hyperlink" Target="https://paperswithcode.com/author/deepak-anand" TargetMode="External"/><Relationship Id="rId22" Type="http://schemas.openxmlformats.org/officeDocument/2006/relationships/hyperlink" Target="https://sciprofiles.com/profile/1832811" TargetMode="External"/><Relationship Id="rId10" Type="http://schemas.openxmlformats.org/officeDocument/2006/relationships/hyperlink" Target="https://paperswithcode.com/author/aditya-golatkar" TargetMode="External"/><Relationship Id="rId21" Type="http://schemas.openxmlformats.org/officeDocument/2006/relationships/hyperlink" Target="https://sciprofiles.com/profile/50334" TargetMode="External"/><Relationship Id="rId13" Type="http://schemas.openxmlformats.org/officeDocument/2006/relationships/hyperlink" Target="https://paperswithcode.com/author/rishav-pramanik" TargetMode="External"/><Relationship Id="rId12" Type="http://schemas.openxmlformats.org/officeDocument/2006/relationships/hyperlink" Target="https://paperswithcode.com/author/amit-sethi" TargetMode="External"/><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paperswithcode.com/author/jonas-prellberg" TargetMode="External"/><Relationship Id="rId4" Type="http://schemas.openxmlformats.org/officeDocument/2006/relationships/hyperlink" Target="https://paperswithcode.com/author/oliver-kramer" TargetMode="External"/><Relationship Id="rId9" Type="http://schemas.openxmlformats.org/officeDocument/2006/relationships/hyperlink" Target="https://paperswithcode.com/author/vijayan-k-asari" TargetMode="External"/><Relationship Id="rId15" Type="http://schemas.openxmlformats.org/officeDocument/2006/relationships/hyperlink" Target="https://paperswithcode.com/author/md-alamin-talukder" TargetMode="External"/><Relationship Id="rId14" Type="http://schemas.openxmlformats.org/officeDocument/2006/relationships/hyperlink" Target="https://paperswithcode.com/author/momojit-biswas" TargetMode="External"/><Relationship Id="rId17" Type="http://schemas.openxmlformats.org/officeDocument/2006/relationships/hyperlink" Target="https://paperswithcode.com/author/satvik-garg" TargetMode="External"/><Relationship Id="rId16" Type="http://schemas.openxmlformats.org/officeDocument/2006/relationships/hyperlink" Target="https://paperswithcode.com/author/md-manowarul-islam" TargetMode="External"/><Relationship Id="rId5" Type="http://schemas.openxmlformats.org/officeDocument/2006/relationships/hyperlink" Target="https://paperswithcode.com/author/cristhian-xavier-hernandez" TargetMode="External"/><Relationship Id="rId19" Type="http://schemas.openxmlformats.org/officeDocument/2006/relationships/hyperlink" Target="https://ieeexplore.ieee.org/author/37352018500" TargetMode="External"/><Relationship Id="rId6" Type="http://schemas.openxmlformats.org/officeDocument/2006/relationships/hyperlink" Target="https://paperswithcode.com/author/marcos-eduardo-valle" TargetMode="External"/><Relationship Id="rId18" Type="http://schemas.openxmlformats.org/officeDocument/2006/relationships/hyperlink" Target="https://paperswithcode.com/author/somya-garg" TargetMode="External"/><Relationship Id="rId7" Type="http://schemas.openxmlformats.org/officeDocument/2006/relationships/hyperlink" Target="https://paperswithcode.com/author/chris-yakopcic" TargetMode="External"/><Relationship Id="rId8" Type="http://schemas.openxmlformats.org/officeDocument/2006/relationships/hyperlink" Target="https://paperswithcode.com/author/tarek-m-taha"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ctrTitle"/>
          </p:nvPr>
        </p:nvSpPr>
        <p:spPr>
          <a:xfrm>
            <a:off x="1523999" y="1273386"/>
            <a:ext cx="9144000" cy="642500"/>
          </a:xfrm>
          <a:prstGeom prst="rect">
            <a:avLst/>
          </a:prstGeom>
          <a:noFill/>
          <a:ln>
            <a:noFill/>
          </a:ln>
        </p:spPr>
        <p:txBody>
          <a:bodyPr anchorCtr="0" anchor="b" bIns="45700" lIns="91425" spcFirstLastPara="1" rIns="91425" wrap="square" tIns="45700">
            <a:noAutofit/>
          </a:bodyPr>
          <a:lstStyle/>
          <a:p>
            <a:pPr indent="0" lvl="0" marL="0" rtl="0" algn="ctr">
              <a:lnSpc>
                <a:spcPct val="150000"/>
              </a:lnSpc>
              <a:spcBef>
                <a:spcPts val="0"/>
              </a:spcBef>
              <a:spcAft>
                <a:spcPts val="0"/>
              </a:spcAft>
              <a:buClr>
                <a:schemeClr val="lt1"/>
              </a:buClr>
              <a:buSzPts val="3200"/>
              <a:buFont typeface="Calibri"/>
              <a:buNone/>
            </a:pPr>
            <a:r>
              <a:rPr b="1" lang="en-IN" sz="3200">
                <a:solidFill>
                  <a:schemeClr val="lt1"/>
                </a:solidFill>
              </a:rPr>
              <a:t>Department of Information Science and Engineering</a:t>
            </a:r>
            <a:endParaRPr b="1" sz="3200">
              <a:solidFill>
                <a:schemeClr val="lt1"/>
              </a:solidFill>
            </a:endParaRPr>
          </a:p>
        </p:txBody>
      </p:sp>
      <p:sp>
        <p:nvSpPr>
          <p:cNvPr id="94" name="Google Shape;94;p13"/>
          <p:cNvSpPr txBox="1"/>
          <p:nvPr>
            <p:ph idx="1" type="subTitle"/>
          </p:nvPr>
        </p:nvSpPr>
        <p:spPr>
          <a:xfrm>
            <a:off x="106216" y="2716931"/>
            <a:ext cx="11979563" cy="1385810"/>
          </a:xfrm>
          <a:prstGeom prst="rect">
            <a:avLst/>
          </a:prstGeom>
          <a:noFill/>
          <a:ln>
            <a:noFill/>
          </a:ln>
        </p:spPr>
        <p:txBody>
          <a:bodyPr anchorCtr="0" anchor="t" bIns="45700" lIns="91425" spcFirstLastPara="1" rIns="91425" wrap="square" tIns="45700">
            <a:normAutofit/>
          </a:bodyPr>
          <a:lstStyle/>
          <a:p>
            <a:pPr indent="0" lvl="0" marL="0" rtl="0" algn="ctr">
              <a:lnSpc>
                <a:spcPct val="150000"/>
              </a:lnSpc>
              <a:spcBef>
                <a:spcPts val="0"/>
              </a:spcBef>
              <a:spcAft>
                <a:spcPts val="0"/>
              </a:spcAft>
              <a:buClr>
                <a:srgbClr val="00359E"/>
              </a:buClr>
              <a:buSzPts val="4400"/>
              <a:buNone/>
            </a:pPr>
            <a:r>
              <a:rPr b="1" lang="en-IN" sz="2800">
                <a:solidFill>
                  <a:srgbClr val="660000"/>
                </a:solidFill>
              </a:rPr>
              <a:t>Application of Deep Learning in Medical Image Classification and Segmentation</a:t>
            </a:r>
            <a:endParaRPr b="1" sz="2800">
              <a:solidFill>
                <a:srgbClr val="660000"/>
              </a:solidFill>
            </a:endParaRPr>
          </a:p>
        </p:txBody>
      </p:sp>
      <p:pic>
        <p:nvPicPr>
          <p:cNvPr id="95" name="Google Shape;95;p13"/>
          <p:cNvPicPr preferRelativeResize="0"/>
          <p:nvPr/>
        </p:nvPicPr>
        <p:blipFill rotWithShape="1">
          <a:blip r:embed="rId3">
            <a:alphaModFix/>
          </a:blip>
          <a:srcRect b="0" l="0" r="0" t="0"/>
          <a:stretch/>
        </p:blipFill>
        <p:spPr>
          <a:xfrm>
            <a:off x="2342645" y="209550"/>
            <a:ext cx="7506711" cy="955849"/>
          </a:xfrm>
          <a:prstGeom prst="rect">
            <a:avLst/>
          </a:prstGeom>
          <a:noFill/>
          <a:ln>
            <a:noFill/>
          </a:ln>
        </p:spPr>
      </p:pic>
      <p:sp>
        <p:nvSpPr>
          <p:cNvPr id="96" name="Google Shape;96;p13"/>
          <p:cNvSpPr/>
          <p:nvPr/>
        </p:nvSpPr>
        <p:spPr>
          <a:xfrm>
            <a:off x="0" y="-1"/>
            <a:ext cx="12192000" cy="2050474"/>
          </a:xfrm>
          <a:prstGeom prst="rect">
            <a:avLst/>
          </a:prstGeom>
          <a:solidFill>
            <a:srgbClr val="FFFFFF"/>
          </a:solidFill>
          <a:ln cap="flat" cmpd="sng" w="12700">
            <a:solidFill>
              <a:srgbClr val="66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81" u="none" cap="none" strike="noStrike">
              <a:solidFill>
                <a:schemeClr val="lt1"/>
              </a:solidFill>
              <a:latin typeface="Calibri"/>
              <a:ea typeface="Calibri"/>
              <a:cs typeface="Calibri"/>
              <a:sym typeface="Calibri"/>
            </a:endParaRPr>
          </a:p>
        </p:txBody>
      </p:sp>
      <p:sp>
        <p:nvSpPr>
          <p:cNvPr id="97" name="Google Shape;97;p13"/>
          <p:cNvSpPr/>
          <p:nvPr/>
        </p:nvSpPr>
        <p:spPr>
          <a:xfrm>
            <a:off x="0" y="5892800"/>
            <a:ext cx="12192000" cy="1110673"/>
          </a:xfrm>
          <a:prstGeom prst="rect">
            <a:avLst/>
          </a:prstGeom>
          <a:solidFill>
            <a:srgbClr val="66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4881" u="none" cap="none" strike="noStrike">
              <a:solidFill>
                <a:schemeClr val="lt1"/>
              </a:solidFill>
              <a:latin typeface="Calibri"/>
              <a:ea typeface="Calibri"/>
              <a:cs typeface="Calibri"/>
              <a:sym typeface="Calibri"/>
            </a:endParaRPr>
          </a:p>
        </p:txBody>
      </p:sp>
      <p:sp>
        <p:nvSpPr>
          <p:cNvPr id="98" name="Google Shape;98;p13"/>
          <p:cNvSpPr txBox="1"/>
          <p:nvPr/>
        </p:nvSpPr>
        <p:spPr>
          <a:xfrm>
            <a:off x="1270001" y="6019801"/>
            <a:ext cx="97791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3200" u="none" cap="none" strike="noStrike">
                <a:solidFill>
                  <a:schemeClr val="lt1"/>
                </a:solidFill>
                <a:latin typeface="Calibri"/>
                <a:ea typeface="Calibri"/>
                <a:cs typeface="Calibri"/>
                <a:sym typeface="Calibri"/>
              </a:rPr>
              <a:t>Date-11-</a:t>
            </a:r>
            <a:r>
              <a:rPr b="1" lang="en-IN" sz="3200">
                <a:solidFill>
                  <a:schemeClr val="lt1"/>
                </a:solidFill>
                <a:latin typeface="Calibri"/>
                <a:ea typeface="Calibri"/>
                <a:cs typeface="Calibri"/>
                <a:sym typeface="Calibri"/>
              </a:rPr>
              <a:t>07-2023</a:t>
            </a:r>
            <a:endParaRPr/>
          </a:p>
        </p:txBody>
      </p:sp>
      <p:sp>
        <p:nvSpPr>
          <p:cNvPr id="99" name="Google Shape;99;p13"/>
          <p:cNvSpPr txBox="1"/>
          <p:nvPr/>
        </p:nvSpPr>
        <p:spPr>
          <a:xfrm>
            <a:off x="2813250" y="421325"/>
            <a:ext cx="9272700" cy="95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t" bIns="45700" lIns="91425" spcFirstLastPara="1" rIns="91425" wrap="square" tIns="45700">
            <a:spAutoFit/>
          </a:bodyPr>
          <a:lstStyle/>
          <a:p>
            <a:pPr indent="457200" lvl="0" marL="0" marR="0" rtl="0" algn="l">
              <a:spcBef>
                <a:spcPts val="0"/>
              </a:spcBef>
              <a:spcAft>
                <a:spcPts val="0"/>
              </a:spcAft>
              <a:buNone/>
            </a:pPr>
            <a:r>
              <a:rPr b="1" lang="en-IN" sz="2800">
                <a:solidFill>
                  <a:srgbClr val="660000"/>
                </a:solidFill>
                <a:latin typeface="Calibri"/>
                <a:ea typeface="Calibri"/>
                <a:cs typeface="Calibri"/>
                <a:sym typeface="Calibri"/>
              </a:rPr>
              <a:t>UNIVERSITY VISVESVARAYA COLLEGE OF ENGINEERING</a:t>
            </a:r>
            <a:br>
              <a:rPr b="1" lang="en-IN" sz="2800">
                <a:solidFill>
                  <a:srgbClr val="660000"/>
                </a:solidFill>
                <a:latin typeface="Calibri"/>
                <a:ea typeface="Calibri"/>
                <a:cs typeface="Calibri"/>
                <a:sym typeface="Calibri"/>
              </a:rPr>
            </a:br>
            <a:r>
              <a:rPr b="1" lang="en-IN" sz="2800">
                <a:solidFill>
                  <a:srgbClr val="660000"/>
                </a:solidFill>
                <a:latin typeface="Calibri"/>
                <a:ea typeface="Calibri"/>
                <a:cs typeface="Calibri"/>
                <a:sym typeface="Calibri"/>
              </a:rPr>
              <a:t>		         DEPARTMENT OF COMPUTER SCIENCE</a:t>
            </a:r>
            <a:endParaRPr b="1" i="0" sz="2800" u="none" cap="none" strike="noStrike">
              <a:solidFill>
                <a:srgbClr val="660000"/>
              </a:solidFill>
              <a:latin typeface="Calibri"/>
              <a:ea typeface="Calibri"/>
              <a:cs typeface="Calibri"/>
              <a:sym typeface="Calibri"/>
            </a:endParaRPr>
          </a:p>
        </p:txBody>
      </p:sp>
      <p:sp>
        <p:nvSpPr>
          <p:cNvPr id="100" name="Google Shape;100;p13"/>
          <p:cNvSpPr txBox="1"/>
          <p:nvPr/>
        </p:nvSpPr>
        <p:spPr>
          <a:xfrm>
            <a:off x="545550" y="3544335"/>
            <a:ext cx="4359600" cy="169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rgbClr val="660000"/>
                </a:solidFill>
                <a:latin typeface="Calibri"/>
                <a:ea typeface="Calibri"/>
                <a:cs typeface="Calibri"/>
                <a:sym typeface="Calibri"/>
              </a:rPr>
              <a:t>TEAM MEMBERS</a:t>
            </a:r>
            <a:endParaRPr b="1" sz="1800">
              <a:solidFill>
                <a:srgbClr val="660000"/>
              </a:solidFill>
              <a:latin typeface="Calibri"/>
              <a:ea typeface="Calibri"/>
              <a:cs typeface="Calibri"/>
              <a:sym typeface="Calibri"/>
            </a:endParaRPr>
          </a:p>
          <a:p>
            <a:pPr indent="0" lvl="0" marL="0" marR="0" rtl="0" algn="ctr">
              <a:spcBef>
                <a:spcPts val="0"/>
              </a:spcBef>
              <a:spcAft>
                <a:spcPts val="0"/>
              </a:spcAft>
              <a:buNone/>
            </a:pPr>
            <a:r>
              <a:rPr b="1" lang="en-IN" sz="1800">
                <a:solidFill>
                  <a:schemeClr val="dk1"/>
                </a:solidFill>
                <a:latin typeface="Calibri"/>
                <a:ea typeface="Calibri"/>
                <a:cs typeface="Calibri"/>
                <a:sym typeface="Calibri"/>
              </a:rPr>
              <a:t>A Shriya (19GANSE001)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IN" sz="1800">
                <a:solidFill>
                  <a:schemeClr val="dk1"/>
                </a:solidFill>
                <a:latin typeface="Calibri"/>
                <a:ea typeface="Calibri"/>
                <a:cs typeface="Calibri"/>
                <a:sym typeface="Calibri"/>
              </a:rPr>
              <a:t>Harishankara H V (19GANSE017)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IN" sz="1800">
                <a:solidFill>
                  <a:schemeClr val="dk1"/>
                </a:solidFill>
                <a:latin typeface="Calibri"/>
                <a:ea typeface="Calibri"/>
                <a:cs typeface="Calibri"/>
                <a:sym typeface="Calibri"/>
              </a:rPr>
              <a:t>Kushal B (19GANSE024) </a:t>
            </a:r>
            <a:endParaRPr b="1"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IN" sz="1800">
                <a:solidFill>
                  <a:schemeClr val="dk1"/>
                </a:solidFill>
                <a:latin typeface="Calibri"/>
                <a:ea typeface="Calibri"/>
                <a:cs typeface="Calibri"/>
                <a:sym typeface="Calibri"/>
              </a:rPr>
              <a:t>Mohammed Danish Rabbani (19GANSE028) </a:t>
            </a:r>
            <a:br>
              <a:rPr b="1" lang="en-IN" sz="1800">
                <a:solidFill>
                  <a:schemeClr val="dk1"/>
                </a:solidFill>
                <a:latin typeface="Calibri"/>
                <a:ea typeface="Calibri"/>
                <a:cs typeface="Calibri"/>
                <a:sym typeface="Calibri"/>
              </a:rPr>
            </a:br>
            <a:endParaRPr/>
          </a:p>
        </p:txBody>
      </p:sp>
      <p:sp>
        <p:nvSpPr>
          <p:cNvPr id="101" name="Google Shape;101;p13"/>
          <p:cNvSpPr txBox="1"/>
          <p:nvPr/>
        </p:nvSpPr>
        <p:spPr>
          <a:xfrm>
            <a:off x="6825150" y="3641378"/>
            <a:ext cx="4590600" cy="1200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rgbClr val="660000"/>
                </a:solidFill>
                <a:latin typeface="Calibri"/>
                <a:ea typeface="Calibri"/>
                <a:cs typeface="Calibri"/>
                <a:sym typeface="Calibri"/>
              </a:rPr>
              <a:t>GUIDE</a:t>
            </a:r>
            <a:br>
              <a:rPr b="1" lang="en-IN" sz="1800">
                <a:solidFill>
                  <a:srgbClr val="660000"/>
                </a:solidFill>
                <a:latin typeface="Calibri"/>
                <a:ea typeface="Calibri"/>
                <a:cs typeface="Calibri"/>
                <a:sym typeface="Calibri"/>
              </a:rPr>
            </a:br>
            <a:r>
              <a:rPr b="1" lang="en-IN" sz="1800">
                <a:solidFill>
                  <a:schemeClr val="dk1"/>
                </a:solidFill>
                <a:latin typeface="Calibri"/>
                <a:ea typeface="Calibri"/>
                <a:cs typeface="Calibri"/>
                <a:sym typeface="Calibri"/>
              </a:rPr>
              <a:t>Dr. Thriveni J </a:t>
            </a:r>
            <a:br>
              <a:rPr b="1" lang="en-IN" sz="1800">
                <a:solidFill>
                  <a:schemeClr val="dk1"/>
                </a:solidFill>
                <a:latin typeface="Calibri"/>
                <a:ea typeface="Calibri"/>
                <a:cs typeface="Calibri"/>
                <a:sym typeface="Calibri"/>
              </a:rPr>
            </a:br>
            <a:r>
              <a:rPr b="1" lang="en-IN" sz="1800">
                <a:solidFill>
                  <a:schemeClr val="dk1"/>
                </a:solidFill>
                <a:latin typeface="Calibri"/>
                <a:ea typeface="Calibri"/>
                <a:cs typeface="Calibri"/>
                <a:sym typeface="Calibri"/>
              </a:rPr>
              <a:t>Professor, </a:t>
            </a:r>
            <a:br>
              <a:rPr b="1" lang="en-IN" sz="1800">
                <a:solidFill>
                  <a:schemeClr val="dk1"/>
                </a:solidFill>
                <a:latin typeface="Calibri"/>
                <a:ea typeface="Calibri"/>
                <a:cs typeface="Calibri"/>
                <a:sym typeface="Calibri"/>
              </a:rPr>
            </a:br>
            <a:r>
              <a:rPr b="1" lang="en-IN" sz="1800">
                <a:solidFill>
                  <a:schemeClr val="dk1"/>
                </a:solidFill>
                <a:latin typeface="Calibri"/>
                <a:ea typeface="Calibri"/>
                <a:cs typeface="Calibri"/>
                <a:sym typeface="Calibri"/>
              </a:rPr>
              <a:t>Dept of CSE, UVCE </a:t>
            </a:r>
            <a:endParaRPr b="1" sz="1800">
              <a:solidFill>
                <a:schemeClr val="dk1"/>
              </a:solidFill>
              <a:latin typeface="Calibri"/>
              <a:ea typeface="Calibri"/>
              <a:cs typeface="Calibri"/>
              <a:sym typeface="Calibri"/>
            </a:endParaRPr>
          </a:p>
        </p:txBody>
      </p:sp>
      <p:pic>
        <p:nvPicPr>
          <p:cNvPr id="102" name="Google Shape;102;p13"/>
          <p:cNvPicPr preferRelativeResize="0"/>
          <p:nvPr/>
        </p:nvPicPr>
        <p:blipFill>
          <a:blip r:embed="rId4">
            <a:alphaModFix/>
          </a:blip>
          <a:stretch>
            <a:fillRect/>
          </a:stretch>
        </p:blipFill>
        <p:spPr>
          <a:xfrm>
            <a:off x="545546" y="137863"/>
            <a:ext cx="2329050" cy="147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txBox="1"/>
          <p:nvPr>
            <p:ph type="title"/>
          </p:nvPr>
        </p:nvSpPr>
        <p:spPr>
          <a:xfrm>
            <a:off x="265545" y="-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lang="en-IN"/>
              <a:t>Methodology</a:t>
            </a:r>
            <a:endParaRPr/>
          </a:p>
        </p:txBody>
      </p:sp>
      <p:sp>
        <p:nvSpPr>
          <p:cNvPr id="170" name="Google Shape;170;p22"/>
          <p:cNvSpPr txBox="1"/>
          <p:nvPr>
            <p:ph idx="1" type="body"/>
          </p:nvPr>
        </p:nvSpPr>
        <p:spPr>
          <a:xfrm>
            <a:off x="471055" y="1575591"/>
            <a:ext cx="113145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sz="2600"/>
              <a:t>Ensembling</a:t>
            </a:r>
            <a:endParaRPr b="1" sz="2600"/>
          </a:p>
          <a:p>
            <a:pPr indent="0" lvl="0" marL="0" rtl="0" algn="l">
              <a:lnSpc>
                <a:spcPct val="90000"/>
              </a:lnSpc>
              <a:spcBef>
                <a:spcPts val="0"/>
              </a:spcBef>
              <a:spcAft>
                <a:spcPts val="0"/>
              </a:spcAft>
              <a:buClr>
                <a:schemeClr val="dk1"/>
              </a:buClr>
              <a:buSzPts val="2800"/>
              <a:buNone/>
            </a:pPr>
            <a:r>
              <a:t/>
            </a:r>
            <a:endParaRPr sz="2400"/>
          </a:p>
          <a:p>
            <a:pPr indent="-381000" lvl="0" marL="457200" rtl="0" algn="l">
              <a:lnSpc>
                <a:spcPct val="150000"/>
              </a:lnSpc>
              <a:spcBef>
                <a:spcPts val="0"/>
              </a:spcBef>
              <a:spcAft>
                <a:spcPts val="0"/>
              </a:spcAft>
              <a:buSzPts val="2400"/>
              <a:buChar char="●"/>
            </a:pPr>
            <a:r>
              <a:rPr lang="en-IN" sz="2400"/>
              <a:t>Machine learning technique where multiple models are combined to make predictions</a:t>
            </a:r>
            <a:endParaRPr sz="2400"/>
          </a:p>
          <a:p>
            <a:pPr indent="-381000" lvl="0" marL="457200" rtl="0" algn="l">
              <a:lnSpc>
                <a:spcPct val="150000"/>
              </a:lnSpc>
              <a:spcBef>
                <a:spcPts val="0"/>
              </a:spcBef>
              <a:spcAft>
                <a:spcPts val="0"/>
              </a:spcAft>
              <a:buSzPts val="2400"/>
              <a:buChar char="●"/>
            </a:pPr>
            <a:r>
              <a:rPr lang="en-IN" sz="2400"/>
              <a:t>Using strengths of different models and reducing individual model errors for improved accuracy</a:t>
            </a:r>
            <a:endParaRPr sz="2400"/>
          </a:p>
          <a:p>
            <a:pPr indent="-381000" lvl="0" marL="457200" rtl="0" algn="l">
              <a:lnSpc>
                <a:spcPct val="150000"/>
              </a:lnSpc>
              <a:spcBef>
                <a:spcPts val="0"/>
              </a:spcBef>
              <a:spcAft>
                <a:spcPts val="0"/>
              </a:spcAft>
              <a:buSzPts val="2400"/>
              <a:buChar char="●"/>
            </a:pPr>
            <a:r>
              <a:rPr lang="en-IN" sz="2400"/>
              <a:t>Reduces the risk of overfitting, enhances stability, and leverages the "wisdom of the crowd" principle</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System Requirements</a:t>
            </a:r>
            <a:endParaRPr/>
          </a:p>
        </p:txBody>
      </p:sp>
      <p:sp>
        <p:nvSpPr>
          <p:cNvPr id="177" name="Google Shape;177;p23"/>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b="1" lang="en-IN" sz="2600"/>
              <a:t>Hardware Requirements</a:t>
            </a:r>
            <a:endParaRPr b="1" sz="2600"/>
          </a:p>
          <a:p>
            <a:pPr indent="-342900" lvl="1" marL="914400" rtl="0" algn="l">
              <a:spcBef>
                <a:spcPts val="0"/>
              </a:spcBef>
              <a:spcAft>
                <a:spcPts val="0"/>
              </a:spcAft>
              <a:buSzPts val="1800"/>
              <a:buChar char="○"/>
            </a:pPr>
            <a:r>
              <a:rPr lang="en-IN"/>
              <a:t>Intel i7 or higher</a:t>
            </a:r>
            <a:endParaRPr/>
          </a:p>
          <a:p>
            <a:pPr indent="-342900" lvl="1" marL="914400" rtl="0" algn="l">
              <a:spcBef>
                <a:spcPts val="0"/>
              </a:spcBef>
              <a:spcAft>
                <a:spcPts val="0"/>
              </a:spcAft>
              <a:buSzPts val="1800"/>
              <a:buChar char="○"/>
            </a:pPr>
            <a:r>
              <a:rPr lang="en-IN"/>
              <a:t>16 GB RAM or higher</a:t>
            </a:r>
            <a:endParaRPr/>
          </a:p>
          <a:p>
            <a:pPr indent="-342900" lvl="1" marL="914400" rtl="0" algn="l">
              <a:spcBef>
                <a:spcPts val="0"/>
              </a:spcBef>
              <a:spcAft>
                <a:spcPts val="0"/>
              </a:spcAft>
              <a:buSzPts val="1800"/>
              <a:buChar char="○"/>
            </a:pPr>
            <a:r>
              <a:rPr lang="en-IN"/>
              <a:t>12 GB CPU</a:t>
            </a:r>
            <a:endParaRPr/>
          </a:p>
          <a:p>
            <a:pPr indent="-330200" lvl="0" marL="457200" rtl="0" algn="l">
              <a:spcBef>
                <a:spcPts val="0"/>
              </a:spcBef>
              <a:spcAft>
                <a:spcPts val="0"/>
              </a:spcAft>
              <a:buSzPts val="1600"/>
              <a:buChar char="●"/>
            </a:pPr>
            <a:r>
              <a:rPr b="1" lang="en-IN" sz="2600"/>
              <a:t>Software Requirements</a:t>
            </a:r>
            <a:endParaRPr b="1" sz="2600"/>
          </a:p>
          <a:p>
            <a:pPr indent="-342900" lvl="1" marL="914400" rtl="0" algn="l">
              <a:spcBef>
                <a:spcPts val="0"/>
              </a:spcBef>
              <a:spcAft>
                <a:spcPts val="0"/>
              </a:spcAft>
              <a:buSzPts val="1800"/>
              <a:buChar char="○"/>
            </a:pPr>
            <a:r>
              <a:rPr lang="en-IN"/>
              <a:t>Python 3.0 or </a:t>
            </a:r>
            <a:r>
              <a:rPr lang="en-IN"/>
              <a:t>higher</a:t>
            </a:r>
            <a:endParaRPr/>
          </a:p>
          <a:p>
            <a:pPr indent="-342900" lvl="1" marL="914400" rtl="0" algn="l">
              <a:spcBef>
                <a:spcPts val="0"/>
              </a:spcBef>
              <a:spcAft>
                <a:spcPts val="0"/>
              </a:spcAft>
              <a:buSzPts val="1800"/>
              <a:buChar char="○"/>
            </a:pPr>
            <a:r>
              <a:rPr lang="en-IN"/>
              <a:t>Jupyter</a:t>
            </a:r>
            <a:endParaRPr/>
          </a:p>
          <a:p>
            <a:pPr indent="-342900" lvl="1" marL="914400" rtl="0" algn="l">
              <a:spcBef>
                <a:spcPts val="0"/>
              </a:spcBef>
              <a:spcAft>
                <a:spcPts val="0"/>
              </a:spcAft>
              <a:buSzPts val="1800"/>
              <a:buChar char="○"/>
            </a:pPr>
            <a:r>
              <a:rPr lang="en-IN"/>
              <a:t>VSCode</a:t>
            </a:r>
            <a:endParaRPr/>
          </a:p>
          <a:p>
            <a:pPr indent="-342900" lvl="1" marL="914400" rtl="0" algn="l">
              <a:spcBef>
                <a:spcPts val="0"/>
              </a:spcBef>
              <a:spcAft>
                <a:spcPts val="0"/>
              </a:spcAft>
              <a:buSzPts val="1800"/>
              <a:buChar char="○"/>
            </a:pPr>
            <a:r>
              <a:rPr lang="en-IN"/>
              <a:t>Python Libraries: Pandas, Torchvision, Matplotlib, Numpy, Sklearn, Keras, TensorFlow, PyTorch, Monai</a:t>
            </a:r>
            <a:endParaRPr/>
          </a:p>
        </p:txBody>
      </p:sp>
      <p:sp>
        <p:nvSpPr>
          <p:cNvPr id="178" name="Google Shape;178;p2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type="title"/>
          </p:nvPr>
        </p:nvSpPr>
        <p:spPr>
          <a:xfrm>
            <a:off x="265545" y="-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IN"/>
              <a:t>System Design</a:t>
            </a:r>
            <a:endParaRPr/>
          </a:p>
        </p:txBody>
      </p:sp>
      <p:sp>
        <p:nvSpPr>
          <p:cNvPr id="184" name="Google Shape;184;p24"/>
          <p:cNvSpPr txBox="1"/>
          <p:nvPr>
            <p:ph idx="1" type="body"/>
          </p:nvPr>
        </p:nvSpPr>
        <p:spPr>
          <a:xfrm>
            <a:off x="471055" y="1575591"/>
            <a:ext cx="11314545" cy="4351338"/>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1000"/>
              </a:spcAft>
              <a:buClr>
                <a:schemeClr val="dk1"/>
              </a:buClr>
              <a:buSzPts val="1100"/>
              <a:buFont typeface="Arial"/>
              <a:buNone/>
            </a:pPr>
            <a:r>
              <a:t/>
            </a:r>
            <a:endParaRPr/>
          </a:p>
        </p:txBody>
      </p:sp>
      <p:pic>
        <p:nvPicPr>
          <p:cNvPr id="185" name="Google Shape;185;p24"/>
          <p:cNvPicPr preferRelativeResize="0"/>
          <p:nvPr/>
        </p:nvPicPr>
        <p:blipFill>
          <a:blip r:embed="rId3">
            <a:alphaModFix/>
          </a:blip>
          <a:stretch>
            <a:fillRect/>
          </a:stretch>
        </p:blipFill>
        <p:spPr>
          <a:xfrm>
            <a:off x="6962225" y="1575600"/>
            <a:ext cx="2764097" cy="4351324"/>
          </a:xfrm>
          <a:prstGeom prst="rect">
            <a:avLst/>
          </a:prstGeom>
          <a:noFill/>
          <a:ln>
            <a:noFill/>
          </a:ln>
        </p:spPr>
      </p:pic>
      <p:sp>
        <p:nvSpPr>
          <p:cNvPr id="186" name="Google Shape;186;p24"/>
          <p:cNvSpPr txBox="1"/>
          <p:nvPr/>
        </p:nvSpPr>
        <p:spPr>
          <a:xfrm>
            <a:off x="1259625" y="2781702"/>
            <a:ext cx="3932400" cy="1236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IN" sz="2400">
                <a:solidFill>
                  <a:schemeClr val="dk1"/>
                </a:solidFill>
                <a:latin typeface="Calibri"/>
                <a:ea typeface="Calibri"/>
                <a:cs typeface="Calibri"/>
                <a:sym typeface="Calibri"/>
              </a:rPr>
              <a:t>System Design for </a:t>
            </a:r>
            <a:endParaRPr b="1" sz="2400">
              <a:solidFill>
                <a:schemeClr val="dk1"/>
              </a:solidFill>
              <a:latin typeface="Calibri"/>
              <a:ea typeface="Calibri"/>
              <a:cs typeface="Calibri"/>
              <a:sym typeface="Calibri"/>
            </a:endParaRPr>
          </a:p>
          <a:p>
            <a:pPr indent="0" lvl="0" marL="0" rtl="0" algn="ctr">
              <a:lnSpc>
                <a:spcPct val="150000"/>
              </a:lnSpc>
              <a:spcBef>
                <a:spcPts val="1000"/>
              </a:spcBef>
              <a:spcAft>
                <a:spcPts val="1000"/>
              </a:spcAft>
              <a:buClr>
                <a:schemeClr val="dk1"/>
              </a:buClr>
              <a:buSzPts val="1100"/>
              <a:buFont typeface="Arial"/>
              <a:buNone/>
            </a:pPr>
            <a:r>
              <a:rPr b="1" lang="en-IN" sz="2400">
                <a:solidFill>
                  <a:schemeClr val="dk1"/>
                </a:solidFill>
                <a:latin typeface="Calibri"/>
                <a:ea typeface="Calibri"/>
                <a:cs typeface="Calibri"/>
                <a:sym typeface="Calibri"/>
              </a:rPr>
              <a:t>Brain Tumor Segmentation</a:t>
            </a:r>
            <a:endParaRPr b="1" sz="2400">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5"/>
          <p:cNvSpPr txBox="1"/>
          <p:nvPr>
            <p:ph type="title"/>
          </p:nvPr>
        </p:nvSpPr>
        <p:spPr>
          <a:xfrm>
            <a:off x="265545" y="-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IN"/>
              <a:t>System Design</a:t>
            </a:r>
            <a:endParaRPr/>
          </a:p>
        </p:txBody>
      </p:sp>
      <p:sp>
        <p:nvSpPr>
          <p:cNvPr id="192" name="Google Shape;192;p25"/>
          <p:cNvSpPr txBox="1"/>
          <p:nvPr>
            <p:ph idx="1" type="body"/>
          </p:nvPr>
        </p:nvSpPr>
        <p:spPr>
          <a:xfrm>
            <a:off x="471055" y="1575591"/>
            <a:ext cx="11314500" cy="4351200"/>
          </a:xfrm>
          <a:prstGeom prst="rect">
            <a:avLst/>
          </a:prstGeom>
          <a:noFill/>
          <a:ln>
            <a:noFill/>
          </a:ln>
        </p:spPr>
        <p:txBody>
          <a:bodyPr anchorCtr="0" anchor="t" bIns="45700" lIns="91425" spcFirstLastPara="1" rIns="91425" wrap="square" tIns="45700">
            <a:normAutofit/>
          </a:bodyPr>
          <a:lstStyle/>
          <a:p>
            <a:pPr indent="0" lvl="0" marL="0" rtl="0" algn="just">
              <a:lnSpc>
                <a:spcPct val="150000"/>
              </a:lnSpc>
              <a:spcBef>
                <a:spcPts val="0"/>
              </a:spcBef>
              <a:spcAft>
                <a:spcPts val="1000"/>
              </a:spcAft>
              <a:buClr>
                <a:schemeClr val="dk1"/>
              </a:buClr>
              <a:buSzPts val="1100"/>
              <a:buNone/>
            </a:pPr>
            <a:r>
              <a:t/>
            </a:r>
            <a:endParaRPr/>
          </a:p>
        </p:txBody>
      </p:sp>
      <p:sp>
        <p:nvSpPr>
          <p:cNvPr id="193" name="Google Shape;193;p25"/>
          <p:cNvSpPr txBox="1"/>
          <p:nvPr/>
        </p:nvSpPr>
        <p:spPr>
          <a:xfrm>
            <a:off x="1682150" y="3132963"/>
            <a:ext cx="3510000" cy="1236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IN" sz="2400">
                <a:solidFill>
                  <a:schemeClr val="dk1"/>
                </a:solidFill>
                <a:latin typeface="Calibri"/>
                <a:ea typeface="Calibri"/>
                <a:cs typeface="Calibri"/>
                <a:sym typeface="Calibri"/>
              </a:rPr>
              <a:t>System Design for </a:t>
            </a:r>
            <a:endParaRPr sz="2400">
              <a:solidFill>
                <a:schemeClr val="dk1"/>
              </a:solidFill>
              <a:latin typeface="Calibri"/>
              <a:ea typeface="Calibri"/>
              <a:cs typeface="Calibri"/>
              <a:sym typeface="Calibri"/>
            </a:endParaRPr>
          </a:p>
          <a:p>
            <a:pPr indent="0" lvl="0" marL="0" rtl="0" algn="ctr">
              <a:lnSpc>
                <a:spcPct val="150000"/>
              </a:lnSpc>
              <a:spcBef>
                <a:spcPts val="1000"/>
              </a:spcBef>
              <a:spcAft>
                <a:spcPts val="1000"/>
              </a:spcAft>
              <a:buNone/>
            </a:pPr>
            <a:r>
              <a:rPr lang="en-IN" sz="2400">
                <a:solidFill>
                  <a:schemeClr val="dk1"/>
                </a:solidFill>
                <a:latin typeface="Calibri"/>
                <a:ea typeface="Calibri"/>
                <a:cs typeface="Calibri"/>
                <a:sym typeface="Calibri"/>
              </a:rPr>
              <a:t>Classification</a:t>
            </a:r>
            <a:endParaRPr sz="2400">
              <a:latin typeface="Calibri"/>
              <a:ea typeface="Calibri"/>
              <a:cs typeface="Calibri"/>
              <a:sym typeface="Calibri"/>
            </a:endParaRPr>
          </a:p>
        </p:txBody>
      </p:sp>
      <p:pic>
        <p:nvPicPr>
          <p:cNvPr id="194" name="Google Shape;194;p25"/>
          <p:cNvPicPr preferRelativeResize="0"/>
          <p:nvPr/>
        </p:nvPicPr>
        <p:blipFill>
          <a:blip r:embed="rId3">
            <a:alphaModFix/>
          </a:blip>
          <a:stretch>
            <a:fillRect/>
          </a:stretch>
        </p:blipFill>
        <p:spPr>
          <a:xfrm>
            <a:off x="5971100" y="1575675"/>
            <a:ext cx="3968966" cy="435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System Architecture</a:t>
            </a:r>
            <a:endParaRPr/>
          </a:p>
        </p:txBody>
      </p:sp>
      <p:sp>
        <p:nvSpPr>
          <p:cNvPr id="201" name="Google Shape;201;p26"/>
          <p:cNvSpPr txBox="1"/>
          <p:nvPr>
            <p:ph idx="1" type="body"/>
          </p:nvPr>
        </p:nvSpPr>
        <p:spPr>
          <a:xfrm>
            <a:off x="471052" y="1575600"/>
            <a:ext cx="56754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System Architecture for Brain Tumor Segmentation</a:t>
            </a:r>
            <a:endParaRPr b="1" sz="2600"/>
          </a:p>
          <a:p>
            <a:pPr indent="0" lvl="0" marL="0" rtl="0" algn="l">
              <a:spcBef>
                <a:spcPts val="1000"/>
              </a:spcBef>
              <a:spcAft>
                <a:spcPts val="0"/>
              </a:spcAft>
              <a:buNone/>
            </a:pPr>
            <a:r>
              <a:t/>
            </a:r>
            <a:endParaRPr b="1" sz="2400"/>
          </a:p>
          <a:p>
            <a:pPr indent="-381000" lvl="0" marL="457200" rtl="0" algn="l">
              <a:spcBef>
                <a:spcPts val="1000"/>
              </a:spcBef>
              <a:spcAft>
                <a:spcPts val="0"/>
              </a:spcAft>
              <a:buSzPts val="2400"/>
              <a:buFont typeface="Calibri"/>
              <a:buChar char="●"/>
            </a:pPr>
            <a:r>
              <a:rPr lang="en-IN" sz="2400"/>
              <a:t>Dataset: </a:t>
            </a:r>
            <a:endParaRPr sz="2400"/>
          </a:p>
          <a:p>
            <a:pPr indent="-381000" lvl="1" marL="914400" rtl="0" algn="just">
              <a:lnSpc>
                <a:spcPct val="150000"/>
              </a:lnSpc>
              <a:spcBef>
                <a:spcPts val="0"/>
              </a:spcBef>
              <a:spcAft>
                <a:spcPts val="0"/>
              </a:spcAft>
              <a:buSzPts val="2400"/>
              <a:buFont typeface="Calibri"/>
              <a:buChar char="○"/>
            </a:pPr>
            <a:r>
              <a:rPr lang="en-IN">
                <a:highlight>
                  <a:srgbClr val="FFFFFF"/>
                </a:highlight>
              </a:rPr>
              <a:t>Size: 750 4D volumes (484 Training + 266 Testing) MRI images</a:t>
            </a:r>
            <a:endParaRPr>
              <a:highlight>
                <a:srgbClr val="FFFFFF"/>
              </a:highlight>
            </a:endParaRPr>
          </a:p>
          <a:p>
            <a:pPr indent="-381000" lvl="1" marL="914400" rtl="0" algn="just">
              <a:lnSpc>
                <a:spcPct val="150000"/>
              </a:lnSpc>
              <a:spcBef>
                <a:spcPts val="1000"/>
              </a:spcBef>
              <a:spcAft>
                <a:spcPts val="0"/>
              </a:spcAft>
              <a:buSzPts val="2400"/>
              <a:buFont typeface="Calibri"/>
              <a:buChar char="○"/>
            </a:pPr>
            <a:r>
              <a:rPr lang="en-IN">
                <a:highlight>
                  <a:srgbClr val="FFFFFF"/>
                </a:highlight>
              </a:rPr>
              <a:t>Types: FLAIR, T1w, T1gd, T2w</a:t>
            </a:r>
            <a:endParaRPr>
              <a:highlight>
                <a:srgbClr val="FFFFFF"/>
              </a:highlight>
            </a:endParaRPr>
          </a:p>
          <a:p>
            <a:pPr indent="-381000" lvl="1" marL="914400" rtl="0" algn="just">
              <a:lnSpc>
                <a:spcPct val="150000"/>
              </a:lnSpc>
              <a:spcBef>
                <a:spcPts val="1000"/>
              </a:spcBef>
              <a:spcAft>
                <a:spcPts val="1000"/>
              </a:spcAft>
              <a:buSzPts val="2400"/>
              <a:buFont typeface="Calibri"/>
              <a:buChar char="○"/>
            </a:pPr>
            <a:r>
              <a:rPr lang="en-IN">
                <a:highlight>
                  <a:srgbClr val="FFFFFF"/>
                </a:highlight>
              </a:rPr>
              <a:t>Sources: BRATS 2016 and 2017</a:t>
            </a:r>
            <a:endParaRPr>
              <a:highlight>
                <a:srgbClr val="FFFFFF"/>
              </a:highlight>
            </a:endParaRPr>
          </a:p>
        </p:txBody>
      </p:sp>
      <p:sp>
        <p:nvSpPr>
          <p:cNvPr id="202" name="Google Shape;202;p2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03" name="Google Shape;203;p26"/>
          <p:cNvPicPr preferRelativeResize="0"/>
          <p:nvPr/>
        </p:nvPicPr>
        <p:blipFill>
          <a:blip r:embed="rId3">
            <a:alphaModFix/>
          </a:blip>
          <a:stretch>
            <a:fillRect/>
          </a:stretch>
        </p:blipFill>
        <p:spPr>
          <a:xfrm>
            <a:off x="6476625" y="2400300"/>
            <a:ext cx="5276850" cy="2057400"/>
          </a:xfrm>
          <a:prstGeom prst="rect">
            <a:avLst/>
          </a:prstGeom>
          <a:noFill/>
          <a:ln>
            <a:noFill/>
          </a:ln>
        </p:spPr>
      </p:pic>
      <p:sp>
        <p:nvSpPr>
          <p:cNvPr id="204" name="Google Shape;204;p26"/>
          <p:cNvSpPr txBox="1"/>
          <p:nvPr/>
        </p:nvSpPr>
        <p:spPr>
          <a:xfrm>
            <a:off x="8136450" y="4670275"/>
            <a:ext cx="195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Glioma Sub-Regions</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System Architecture</a:t>
            </a:r>
            <a:endParaRPr/>
          </a:p>
        </p:txBody>
      </p:sp>
      <p:sp>
        <p:nvSpPr>
          <p:cNvPr id="211" name="Google Shape;211;p27"/>
          <p:cNvSpPr txBox="1"/>
          <p:nvPr>
            <p:ph idx="1" type="body"/>
          </p:nvPr>
        </p:nvSpPr>
        <p:spPr>
          <a:xfrm>
            <a:off x="600450" y="1665425"/>
            <a:ext cx="5044500" cy="43512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None/>
            </a:pPr>
            <a:r>
              <a:rPr b="1" lang="en-IN" sz="8000"/>
              <a:t>System Architecture for Brain Tumor Segmentation</a:t>
            </a:r>
            <a:endParaRPr b="1" sz="8000"/>
          </a:p>
          <a:p>
            <a:pPr indent="0" lvl="0" marL="0" rtl="0" algn="just">
              <a:lnSpc>
                <a:spcPct val="150000"/>
              </a:lnSpc>
              <a:spcBef>
                <a:spcPts val="1200"/>
              </a:spcBef>
              <a:spcAft>
                <a:spcPts val="0"/>
              </a:spcAft>
              <a:buClr>
                <a:schemeClr val="dk1"/>
              </a:buClr>
              <a:buSzPts val="275"/>
              <a:buFont typeface="Arial"/>
              <a:buNone/>
            </a:pPr>
            <a:r>
              <a:rPr lang="en-IN" sz="8000">
                <a:solidFill>
                  <a:srgbClr val="212529"/>
                </a:solidFill>
                <a:highlight>
                  <a:srgbClr val="FFFFFF"/>
                </a:highlight>
              </a:rPr>
              <a:t>Each MRI has 3 label images (Ground truth). The labels are:-</a:t>
            </a:r>
            <a:endParaRPr sz="8000">
              <a:solidFill>
                <a:srgbClr val="212529"/>
              </a:solidFill>
              <a:highlight>
                <a:srgbClr val="FFFFFF"/>
              </a:highlight>
            </a:endParaRPr>
          </a:p>
          <a:p>
            <a:pPr indent="-355600" lvl="0" marL="457200" rtl="0" algn="just">
              <a:lnSpc>
                <a:spcPct val="150000"/>
              </a:lnSpc>
              <a:spcBef>
                <a:spcPts val="1200"/>
              </a:spcBef>
              <a:spcAft>
                <a:spcPts val="0"/>
              </a:spcAft>
              <a:buClr>
                <a:srgbClr val="212529"/>
              </a:buClr>
              <a:buSzPct val="100000"/>
              <a:buFont typeface="Calibri"/>
              <a:buChar char="●"/>
            </a:pPr>
            <a:r>
              <a:rPr lang="en-IN" sz="8000">
                <a:solidFill>
                  <a:srgbClr val="212529"/>
                </a:solidFill>
                <a:highlight>
                  <a:srgbClr val="FFFFFF"/>
                </a:highlight>
              </a:rPr>
              <a:t>Label 1 is the peritumoral edema</a:t>
            </a:r>
            <a:endParaRPr sz="8000">
              <a:solidFill>
                <a:srgbClr val="212529"/>
              </a:solidFill>
              <a:highlight>
                <a:srgbClr val="FFFFFF"/>
              </a:highlight>
            </a:endParaRPr>
          </a:p>
          <a:p>
            <a:pPr indent="-355600" lvl="0" marL="457200" rtl="0" algn="just">
              <a:lnSpc>
                <a:spcPct val="150000"/>
              </a:lnSpc>
              <a:spcBef>
                <a:spcPts val="0"/>
              </a:spcBef>
              <a:spcAft>
                <a:spcPts val="0"/>
              </a:spcAft>
              <a:buClr>
                <a:srgbClr val="212529"/>
              </a:buClr>
              <a:buSzPct val="100000"/>
              <a:buFont typeface="Calibri"/>
              <a:buChar char="●"/>
            </a:pPr>
            <a:r>
              <a:rPr lang="en-IN" sz="8000">
                <a:solidFill>
                  <a:srgbClr val="212529"/>
                </a:solidFill>
                <a:highlight>
                  <a:srgbClr val="FFFFFF"/>
                </a:highlight>
              </a:rPr>
              <a:t>Label 2 is the GD-enhancing tumor</a:t>
            </a:r>
            <a:endParaRPr sz="8000">
              <a:solidFill>
                <a:srgbClr val="212529"/>
              </a:solidFill>
              <a:highlight>
                <a:srgbClr val="FFFFFF"/>
              </a:highlight>
            </a:endParaRPr>
          </a:p>
          <a:p>
            <a:pPr indent="-355600" lvl="0" marL="457200" rtl="0" algn="just">
              <a:lnSpc>
                <a:spcPct val="150000"/>
              </a:lnSpc>
              <a:spcBef>
                <a:spcPts val="0"/>
              </a:spcBef>
              <a:spcAft>
                <a:spcPts val="0"/>
              </a:spcAft>
              <a:buClr>
                <a:srgbClr val="212529"/>
              </a:buClr>
              <a:buSzPct val="100000"/>
              <a:buFont typeface="Calibri"/>
              <a:buChar char="●"/>
            </a:pPr>
            <a:r>
              <a:rPr lang="en-IN" sz="8000">
                <a:solidFill>
                  <a:srgbClr val="212529"/>
                </a:solidFill>
                <a:highlight>
                  <a:srgbClr val="FFFFFF"/>
                </a:highlight>
              </a:rPr>
              <a:t>Label 3 is the necrotic and non-enhancing tumor core</a:t>
            </a:r>
            <a:endParaRPr sz="8000">
              <a:solidFill>
                <a:srgbClr val="212529"/>
              </a:solidFill>
              <a:highlight>
                <a:srgbClr val="FFFFFF"/>
              </a:highlight>
            </a:endParaRPr>
          </a:p>
          <a:p>
            <a:pPr indent="0" lvl="0" marL="0" rtl="0" algn="just">
              <a:lnSpc>
                <a:spcPct val="150000"/>
              </a:lnSpc>
              <a:spcBef>
                <a:spcPts val="1200"/>
              </a:spcBef>
              <a:spcAft>
                <a:spcPts val="0"/>
              </a:spcAft>
              <a:buNone/>
            </a:pPr>
            <a:r>
              <a:rPr lang="en-IN" sz="8000">
                <a:solidFill>
                  <a:srgbClr val="212529"/>
                </a:solidFill>
                <a:highlight>
                  <a:srgbClr val="FFFFFF"/>
                </a:highlight>
              </a:rPr>
              <a:t>These labels are converted to brats classes which are TC (Tumor core), WT (Whole tumor) and ET (Enhancing tumor).</a:t>
            </a:r>
            <a:endParaRPr sz="8000">
              <a:solidFill>
                <a:srgbClr val="212529"/>
              </a:solidFill>
              <a:highlight>
                <a:srgbClr val="FFFFFF"/>
              </a:highlight>
            </a:endParaRPr>
          </a:p>
          <a:p>
            <a:pPr indent="0" lvl="0" marL="0" rtl="0" algn="just">
              <a:lnSpc>
                <a:spcPct val="150000"/>
              </a:lnSpc>
              <a:spcBef>
                <a:spcPts val="1200"/>
              </a:spcBef>
              <a:spcAft>
                <a:spcPts val="0"/>
              </a:spcAft>
              <a:buClr>
                <a:schemeClr val="dk1"/>
              </a:buClr>
              <a:buSzPts val="275"/>
              <a:buFont typeface="Arial"/>
              <a:buNone/>
            </a:pPr>
            <a:r>
              <a:t/>
            </a:r>
            <a:endParaRPr sz="8000">
              <a:solidFill>
                <a:srgbClr val="212529"/>
              </a:solidFill>
              <a:highlight>
                <a:srgbClr val="FFFFFF"/>
              </a:highlight>
            </a:endParaRPr>
          </a:p>
          <a:p>
            <a:pPr indent="0" lvl="0" marL="0" rtl="0" algn="l">
              <a:spcBef>
                <a:spcPts val="1200"/>
              </a:spcBef>
              <a:spcAft>
                <a:spcPts val="0"/>
              </a:spcAft>
              <a:buNone/>
            </a:pPr>
            <a:r>
              <a:t/>
            </a:r>
            <a:endParaRPr>
              <a:highlight>
                <a:srgbClr val="FFFFFF"/>
              </a:highlight>
            </a:endParaRPr>
          </a:p>
          <a:p>
            <a:pPr indent="0" lvl="0" marL="0" rtl="0" algn="l">
              <a:spcBef>
                <a:spcPts val="1000"/>
              </a:spcBef>
              <a:spcAft>
                <a:spcPts val="0"/>
              </a:spcAft>
              <a:buNone/>
            </a:pPr>
            <a:r>
              <a:t/>
            </a:r>
            <a:endParaRPr>
              <a:highlight>
                <a:srgbClr val="FFFFFF"/>
              </a:highlight>
            </a:endParaRPr>
          </a:p>
          <a:p>
            <a:pPr indent="0" lvl="0" marL="0" rtl="0" algn="l">
              <a:spcBef>
                <a:spcPts val="1000"/>
              </a:spcBef>
              <a:spcAft>
                <a:spcPts val="0"/>
              </a:spcAft>
              <a:buNone/>
            </a:pPr>
            <a:r>
              <a:t/>
            </a:r>
            <a:endParaRPr>
              <a:highlight>
                <a:srgbClr val="FFFFFF"/>
              </a:highlight>
            </a:endParaRPr>
          </a:p>
          <a:p>
            <a:pPr indent="0" lvl="0" marL="0" rtl="0" algn="l">
              <a:spcBef>
                <a:spcPts val="1000"/>
              </a:spcBef>
              <a:spcAft>
                <a:spcPts val="0"/>
              </a:spcAft>
              <a:buNone/>
            </a:pPr>
            <a:r>
              <a:t/>
            </a:r>
            <a:endParaRPr>
              <a:highlight>
                <a:srgbClr val="FFFFFF"/>
              </a:highlight>
            </a:endParaRPr>
          </a:p>
          <a:p>
            <a:pPr indent="0" lvl="0" marL="0" rtl="0" algn="l">
              <a:spcBef>
                <a:spcPts val="1000"/>
              </a:spcBef>
              <a:spcAft>
                <a:spcPts val="0"/>
              </a:spcAft>
              <a:buNone/>
            </a:pPr>
            <a:r>
              <a:t/>
            </a:r>
            <a:endParaRPr>
              <a:highlight>
                <a:srgbClr val="FFFFFF"/>
              </a:highlight>
            </a:endParaRPr>
          </a:p>
          <a:p>
            <a:pPr indent="0" lvl="0" marL="0" rtl="0" algn="l">
              <a:spcBef>
                <a:spcPts val="1000"/>
              </a:spcBef>
              <a:spcAft>
                <a:spcPts val="0"/>
              </a:spcAft>
              <a:buNone/>
            </a:pPr>
            <a:r>
              <a:t/>
            </a:r>
            <a:endParaRPr>
              <a:highlight>
                <a:srgbClr val="FFFFFF"/>
              </a:highlight>
            </a:endParaRPr>
          </a:p>
        </p:txBody>
      </p:sp>
      <p:sp>
        <p:nvSpPr>
          <p:cNvPr id="212" name="Google Shape;212;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213" name="Google Shape;213;p27"/>
          <p:cNvSpPr txBox="1"/>
          <p:nvPr>
            <p:ph idx="1" type="body"/>
          </p:nvPr>
        </p:nvSpPr>
        <p:spPr>
          <a:xfrm>
            <a:off x="6487225" y="1665425"/>
            <a:ext cx="5044500" cy="4351200"/>
          </a:xfrm>
          <a:prstGeom prst="rect">
            <a:avLst/>
          </a:prstGeom>
        </p:spPr>
        <p:txBody>
          <a:bodyPr anchorCtr="0" anchor="t" bIns="45700" lIns="91425" spcFirstLastPara="1" rIns="91425" wrap="square" tIns="45700">
            <a:normAutofit fontScale="25000" lnSpcReduction="10000"/>
          </a:bodyPr>
          <a:lstStyle/>
          <a:p>
            <a:pPr indent="0" lvl="0" marL="0" rtl="0" algn="l">
              <a:spcBef>
                <a:spcPts val="1000"/>
              </a:spcBef>
              <a:spcAft>
                <a:spcPts val="0"/>
              </a:spcAft>
              <a:buNone/>
            </a:pPr>
            <a:r>
              <a:rPr b="1" lang="en-IN" sz="8000"/>
              <a:t>System Architecture for Brain Tumor Segmentation</a:t>
            </a:r>
            <a:endParaRPr sz="8000">
              <a:solidFill>
                <a:srgbClr val="212529"/>
              </a:solidFill>
              <a:highlight>
                <a:srgbClr val="FFFFFF"/>
              </a:highlight>
            </a:endParaRPr>
          </a:p>
          <a:p>
            <a:pPr indent="0" lvl="0" marL="0" rtl="0" algn="just">
              <a:lnSpc>
                <a:spcPct val="150000"/>
              </a:lnSpc>
              <a:spcBef>
                <a:spcPts val="1200"/>
              </a:spcBef>
              <a:spcAft>
                <a:spcPts val="0"/>
              </a:spcAft>
              <a:buClr>
                <a:schemeClr val="dk1"/>
              </a:buClr>
              <a:buSzPts val="275"/>
              <a:buFont typeface="Arial"/>
              <a:buNone/>
            </a:pPr>
            <a:r>
              <a:rPr lang="en-IN" sz="8000">
                <a:solidFill>
                  <a:srgbClr val="212529"/>
                </a:solidFill>
                <a:highlight>
                  <a:srgbClr val="FFFFFF"/>
                </a:highlight>
              </a:rPr>
              <a:t>Label 2 and label 3 are merged to construct the tumor core.</a:t>
            </a:r>
            <a:endParaRPr sz="8000">
              <a:solidFill>
                <a:srgbClr val="212529"/>
              </a:solidFill>
              <a:highlight>
                <a:srgbClr val="FFFFFF"/>
              </a:highlight>
            </a:endParaRPr>
          </a:p>
          <a:p>
            <a:pPr indent="0" lvl="0" marL="0" rtl="0" algn="just">
              <a:lnSpc>
                <a:spcPct val="150000"/>
              </a:lnSpc>
              <a:spcBef>
                <a:spcPts val="1200"/>
              </a:spcBef>
              <a:spcAft>
                <a:spcPts val="0"/>
              </a:spcAft>
              <a:buNone/>
            </a:pPr>
            <a:r>
              <a:rPr lang="en-IN" sz="8000">
                <a:solidFill>
                  <a:srgbClr val="212529"/>
                </a:solidFill>
                <a:highlight>
                  <a:srgbClr val="FFFFFF"/>
                </a:highlight>
              </a:rPr>
              <a:t>Label 1, label 2 and label 3 are merged to construct Whole tumor.</a:t>
            </a:r>
            <a:endParaRPr sz="8000">
              <a:solidFill>
                <a:srgbClr val="212529"/>
              </a:solidFill>
              <a:highlight>
                <a:srgbClr val="FFFFFF"/>
              </a:highlight>
            </a:endParaRPr>
          </a:p>
          <a:p>
            <a:pPr indent="0" lvl="0" marL="0" rtl="0" algn="just">
              <a:lnSpc>
                <a:spcPct val="150000"/>
              </a:lnSpc>
              <a:spcBef>
                <a:spcPts val="1200"/>
              </a:spcBef>
              <a:spcAft>
                <a:spcPts val="0"/>
              </a:spcAft>
              <a:buNone/>
            </a:pPr>
            <a:r>
              <a:rPr lang="en-IN" sz="8000">
                <a:solidFill>
                  <a:srgbClr val="212529"/>
                </a:solidFill>
                <a:highlight>
                  <a:srgbClr val="FFFFFF"/>
                </a:highlight>
              </a:rPr>
              <a:t>Label 2 is enhancing tumors.</a:t>
            </a:r>
            <a:endParaRPr sz="8000">
              <a:solidFill>
                <a:srgbClr val="212529"/>
              </a:solidFill>
              <a:highlight>
                <a:srgbClr val="FFFFFF"/>
              </a:highlight>
            </a:endParaRPr>
          </a:p>
          <a:p>
            <a:pPr indent="0" lvl="0" marL="0" rtl="0" algn="just">
              <a:lnSpc>
                <a:spcPct val="150000"/>
              </a:lnSpc>
              <a:spcBef>
                <a:spcPts val="1200"/>
              </a:spcBef>
              <a:spcAft>
                <a:spcPts val="0"/>
              </a:spcAft>
              <a:buClr>
                <a:schemeClr val="dk1"/>
              </a:buClr>
              <a:buSzPts val="275"/>
              <a:buFont typeface="Arial"/>
              <a:buNone/>
            </a:pPr>
            <a:r>
              <a:rPr lang="en-IN" sz="8000">
                <a:solidFill>
                  <a:srgbClr val="212529"/>
                </a:solidFill>
                <a:highlight>
                  <a:srgbClr val="FFFFFF"/>
                </a:highlight>
              </a:rPr>
              <a:t>Each Image is cropped to a specific dimension.</a:t>
            </a:r>
            <a:endParaRPr sz="8000">
              <a:solidFill>
                <a:srgbClr val="212529"/>
              </a:solidFill>
              <a:highlight>
                <a:srgbClr val="FFFFFF"/>
              </a:highlight>
            </a:endParaRPr>
          </a:p>
          <a:p>
            <a:pPr indent="0" lvl="0" marL="0" rtl="0" algn="l">
              <a:spcBef>
                <a:spcPts val="1200"/>
              </a:spcBef>
              <a:spcAft>
                <a:spcPts val="0"/>
              </a:spcAft>
              <a:buNone/>
            </a:pPr>
            <a:r>
              <a:t/>
            </a:r>
            <a:endParaRPr sz="8000">
              <a:solidFill>
                <a:srgbClr val="212529"/>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System Architecture</a:t>
            </a:r>
            <a:endParaRPr/>
          </a:p>
        </p:txBody>
      </p:sp>
      <p:sp>
        <p:nvSpPr>
          <p:cNvPr id="220" name="Google Shape;220;p28"/>
          <p:cNvSpPr txBox="1"/>
          <p:nvPr>
            <p:ph idx="1" type="body"/>
          </p:nvPr>
        </p:nvSpPr>
        <p:spPr>
          <a:xfrm>
            <a:off x="471055" y="1575591"/>
            <a:ext cx="11314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IN" sz="2600"/>
              <a:t>System Architecture for Brain Tumor Segmentation</a:t>
            </a:r>
            <a:endParaRPr b="1" sz="2400"/>
          </a:p>
          <a:p>
            <a:pPr indent="-381000" lvl="0" marL="457200" rtl="0" algn="l">
              <a:spcBef>
                <a:spcPts val="1000"/>
              </a:spcBef>
              <a:spcAft>
                <a:spcPts val="0"/>
              </a:spcAft>
              <a:buSzPts val="2400"/>
              <a:buChar char="●"/>
            </a:pPr>
            <a:r>
              <a:rPr lang="en-IN" sz="2400"/>
              <a:t>Data Augmentation:</a:t>
            </a:r>
            <a:endParaRPr sz="2400"/>
          </a:p>
          <a:p>
            <a:pPr indent="-381000" lvl="1" marL="914400" rtl="0" algn="just">
              <a:lnSpc>
                <a:spcPct val="150000"/>
              </a:lnSpc>
              <a:spcBef>
                <a:spcPts val="0"/>
              </a:spcBef>
              <a:spcAft>
                <a:spcPts val="0"/>
              </a:spcAft>
              <a:buClr>
                <a:srgbClr val="212529"/>
              </a:buClr>
              <a:buSzPts val="2400"/>
              <a:buChar char="○"/>
            </a:pPr>
            <a:r>
              <a:rPr lang="en-IN">
                <a:solidFill>
                  <a:srgbClr val="212529"/>
                </a:solidFill>
                <a:highlight>
                  <a:srgbClr val="FFFFFF"/>
                </a:highlight>
              </a:rPr>
              <a:t>Transform the data by randomly adjusting the intensity and producing rotations and flips of the MRI image.</a:t>
            </a:r>
            <a:endParaRPr>
              <a:solidFill>
                <a:srgbClr val="212529"/>
              </a:solidFill>
              <a:highlight>
                <a:srgbClr val="FFFFFF"/>
              </a:highlight>
            </a:endParaRPr>
          </a:p>
          <a:p>
            <a:pPr indent="-342900" lvl="1" marL="914400" rtl="0" algn="just">
              <a:lnSpc>
                <a:spcPct val="150000"/>
              </a:lnSpc>
              <a:spcBef>
                <a:spcPts val="0"/>
              </a:spcBef>
              <a:spcAft>
                <a:spcPts val="0"/>
              </a:spcAft>
              <a:buClr>
                <a:srgbClr val="212529"/>
              </a:buClr>
              <a:buSzPts val="1800"/>
              <a:buChar char="○"/>
            </a:pPr>
            <a:r>
              <a:rPr lang="en-IN">
                <a:solidFill>
                  <a:srgbClr val="212529"/>
                </a:solidFill>
                <a:highlight>
                  <a:srgbClr val="FFFFFF"/>
                </a:highlight>
              </a:rPr>
              <a:t>We apply a random (per channel) intensity shift (−0.1..0.1 of image std) and scale (0.9..1.1) on input image channels. We also apply a random axis mirror flip (for all 3 axes) with a probability 0.5. </a:t>
            </a:r>
            <a:endParaRPr>
              <a:solidFill>
                <a:srgbClr val="212529"/>
              </a:solidFill>
              <a:highlight>
                <a:srgbClr val="FFFFFF"/>
              </a:highlight>
            </a:endParaRPr>
          </a:p>
          <a:p>
            <a:pPr indent="-381000" lvl="0" marL="457200" rtl="0" algn="just">
              <a:lnSpc>
                <a:spcPct val="150000"/>
              </a:lnSpc>
              <a:spcBef>
                <a:spcPts val="0"/>
              </a:spcBef>
              <a:spcAft>
                <a:spcPts val="0"/>
              </a:spcAft>
              <a:buClr>
                <a:srgbClr val="212529"/>
              </a:buClr>
              <a:buSzPts val="2400"/>
              <a:buChar char="●"/>
            </a:pPr>
            <a:r>
              <a:rPr lang="en-IN" sz="2400">
                <a:solidFill>
                  <a:srgbClr val="212529"/>
                </a:solidFill>
                <a:highlight>
                  <a:srgbClr val="FFFFFF"/>
                </a:highlight>
              </a:rPr>
              <a:t>Modeling:</a:t>
            </a:r>
            <a:endParaRPr>
              <a:solidFill>
                <a:srgbClr val="212529"/>
              </a:solidFill>
              <a:highlight>
                <a:srgbClr val="FFFFFF"/>
              </a:highlight>
            </a:endParaRPr>
          </a:p>
          <a:p>
            <a:pPr indent="-381000" lvl="1" marL="914400" rtl="0" algn="just">
              <a:lnSpc>
                <a:spcPct val="150000"/>
              </a:lnSpc>
              <a:spcBef>
                <a:spcPts val="0"/>
              </a:spcBef>
              <a:spcAft>
                <a:spcPts val="0"/>
              </a:spcAft>
              <a:buClr>
                <a:srgbClr val="212529"/>
              </a:buClr>
              <a:buSzPts val="2400"/>
              <a:buChar char="○"/>
            </a:pPr>
            <a:r>
              <a:rPr lang="en-IN">
                <a:solidFill>
                  <a:srgbClr val="212529"/>
                </a:solidFill>
                <a:highlight>
                  <a:srgbClr val="FFFFFF"/>
                </a:highlight>
              </a:rPr>
              <a:t>2 architectures: SegResNet and UNETR</a:t>
            </a:r>
            <a:endParaRPr>
              <a:solidFill>
                <a:srgbClr val="212529"/>
              </a:solidFill>
              <a:highlight>
                <a:srgbClr val="FFFFFF"/>
              </a:highlight>
            </a:endParaRPr>
          </a:p>
          <a:p>
            <a:pPr indent="0" lvl="0" marL="0" rtl="0" algn="just">
              <a:lnSpc>
                <a:spcPct val="150000"/>
              </a:lnSpc>
              <a:spcBef>
                <a:spcPts val="1200"/>
              </a:spcBef>
              <a:spcAft>
                <a:spcPts val="0"/>
              </a:spcAft>
              <a:buNone/>
            </a:pPr>
            <a:r>
              <a:t/>
            </a:r>
            <a:endParaRPr sz="2400">
              <a:solidFill>
                <a:srgbClr val="212529"/>
              </a:solidFill>
              <a:highlight>
                <a:srgbClr val="FFFFFF"/>
              </a:highlight>
            </a:endParaRPr>
          </a:p>
          <a:p>
            <a:pPr indent="0" lvl="0" marL="0" rtl="0" algn="just">
              <a:lnSpc>
                <a:spcPct val="150000"/>
              </a:lnSpc>
              <a:spcBef>
                <a:spcPts val="1200"/>
              </a:spcBef>
              <a:spcAft>
                <a:spcPts val="1200"/>
              </a:spcAft>
              <a:buNone/>
            </a:pPr>
            <a:r>
              <a:t/>
            </a:r>
            <a:endParaRPr sz="2400">
              <a:solidFill>
                <a:srgbClr val="212529"/>
              </a:solidFill>
              <a:highlight>
                <a:srgbClr val="FFFFFF"/>
              </a:highlight>
            </a:endParaRPr>
          </a:p>
        </p:txBody>
      </p:sp>
      <p:sp>
        <p:nvSpPr>
          <p:cNvPr id="221" name="Google Shape;221;p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9"/>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System Architecture</a:t>
            </a:r>
            <a:endParaRPr/>
          </a:p>
        </p:txBody>
      </p:sp>
      <p:sp>
        <p:nvSpPr>
          <p:cNvPr id="228" name="Google Shape;228;p29"/>
          <p:cNvSpPr txBox="1"/>
          <p:nvPr>
            <p:ph idx="1" type="body"/>
          </p:nvPr>
        </p:nvSpPr>
        <p:spPr>
          <a:xfrm>
            <a:off x="471055" y="1575591"/>
            <a:ext cx="11314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IN" sz="2600"/>
              <a:t>System Architecture for Classification</a:t>
            </a:r>
            <a:endParaRPr b="1" sz="2400"/>
          </a:p>
          <a:p>
            <a:pPr indent="-381000" lvl="0" marL="457200" rtl="0" algn="l">
              <a:spcBef>
                <a:spcPts val="1000"/>
              </a:spcBef>
              <a:spcAft>
                <a:spcPts val="0"/>
              </a:spcAft>
              <a:buSzPts val="2400"/>
              <a:buChar char="●"/>
            </a:pPr>
            <a:r>
              <a:rPr lang="en-IN" sz="2400"/>
              <a:t>Dataset: </a:t>
            </a:r>
            <a:endParaRPr sz="2400"/>
          </a:p>
          <a:p>
            <a:pPr indent="-381000" lvl="1" marL="914400" rtl="0" algn="l">
              <a:spcBef>
                <a:spcPts val="0"/>
              </a:spcBef>
              <a:spcAft>
                <a:spcPts val="0"/>
              </a:spcAft>
              <a:buSzPts val="2400"/>
              <a:buChar char="○"/>
            </a:pPr>
            <a:r>
              <a:rPr lang="en-IN" sz="2400"/>
              <a:t>Multi-cancer dataset from Kaggle</a:t>
            </a:r>
            <a:endParaRPr sz="2400"/>
          </a:p>
          <a:p>
            <a:pPr indent="-342900" lvl="1" marL="914400" rtl="0" algn="l">
              <a:spcBef>
                <a:spcPts val="0"/>
              </a:spcBef>
              <a:spcAft>
                <a:spcPts val="0"/>
              </a:spcAft>
              <a:buSzPts val="1800"/>
              <a:buChar char="○"/>
            </a:pPr>
            <a:r>
              <a:rPr lang="en-IN"/>
              <a:t>5000 images in each sub-class</a:t>
            </a:r>
            <a:endParaRPr/>
          </a:p>
          <a:p>
            <a:pPr indent="-342900" lvl="1" marL="914400" rtl="0" algn="l">
              <a:spcBef>
                <a:spcPts val="0"/>
              </a:spcBef>
              <a:spcAft>
                <a:spcPts val="0"/>
              </a:spcAft>
              <a:buSzPts val="1800"/>
              <a:buChar char="○"/>
            </a:pPr>
            <a:r>
              <a:rPr lang="en-IN"/>
              <a:t>Image size 512x512</a:t>
            </a:r>
            <a:endParaRPr/>
          </a:p>
          <a:p>
            <a:pPr indent="-381000" lvl="0" marL="457200" rtl="0" algn="l">
              <a:spcBef>
                <a:spcPts val="0"/>
              </a:spcBef>
              <a:spcAft>
                <a:spcPts val="0"/>
              </a:spcAft>
              <a:buSzPts val="2400"/>
              <a:buChar char="●"/>
            </a:pPr>
            <a:r>
              <a:rPr lang="en-IN" sz="2400"/>
              <a:t>Pre-processing:</a:t>
            </a:r>
            <a:endParaRPr sz="2400"/>
          </a:p>
          <a:p>
            <a:pPr indent="-381000" lvl="1" marL="914400" rtl="0" algn="l">
              <a:spcBef>
                <a:spcPts val="0"/>
              </a:spcBef>
              <a:spcAft>
                <a:spcPts val="0"/>
              </a:spcAft>
              <a:buSzPts val="2400"/>
              <a:buChar char="○"/>
            </a:pPr>
            <a:r>
              <a:rPr lang="en-IN" sz="2400"/>
              <a:t>Data Normalization</a:t>
            </a:r>
            <a:endParaRPr sz="2400"/>
          </a:p>
          <a:p>
            <a:pPr indent="-381000" lvl="1" marL="914400" rtl="0" algn="l">
              <a:spcBef>
                <a:spcPts val="0"/>
              </a:spcBef>
              <a:spcAft>
                <a:spcPts val="0"/>
              </a:spcAft>
              <a:buSzPts val="2400"/>
              <a:buChar char="○"/>
            </a:pPr>
            <a:r>
              <a:rPr lang="en-IN" sz="2400"/>
              <a:t>Image pre-processing</a:t>
            </a:r>
            <a:endParaRPr sz="2400"/>
          </a:p>
          <a:p>
            <a:pPr indent="-381000" lvl="0" marL="457200" rtl="0" algn="l">
              <a:spcBef>
                <a:spcPts val="0"/>
              </a:spcBef>
              <a:spcAft>
                <a:spcPts val="0"/>
              </a:spcAft>
              <a:buSzPts val="2400"/>
              <a:buChar char="●"/>
            </a:pPr>
            <a:r>
              <a:rPr lang="en-IN" sz="2400"/>
              <a:t>Modeling:</a:t>
            </a:r>
            <a:endParaRPr sz="2400"/>
          </a:p>
          <a:p>
            <a:pPr indent="-381000" lvl="1" marL="914400" rtl="0" algn="l">
              <a:spcBef>
                <a:spcPts val="0"/>
              </a:spcBef>
              <a:spcAft>
                <a:spcPts val="0"/>
              </a:spcAft>
              <a:buSzPts val="2400"/>
              <a:buChar char="○"/>
            </a:pPr>
            <a:r>
              <a:rPr lang="en-IN" sz="2400"/>
              <a:t>CNN - ResNet, MobileNet, VGGNet, DenseNet</a:t>
            </a:r>
            <a:endParaRPr sz="2400"/>
          </a:p>
          <a:p>
            <a:pPr indent="0" lvl="0" marL="0" rtl="0" algn="just">
              <a:lnSpc>
                <a:spcPct val="150000"/>
              </a:lnSpc>
              <a:spcBef>
                <a:spcPts val="1200"/>
              </a:spcBef>
              <a:spcAft>
                <a:spcPts val="1200"/>
              </a:spcAft>
              <a:buNone/>
            </a:pPr>
            <a:r>
              <a:t/>
            </a:r>
            <a:endParaRPr sz="2400">
              <a:solidFill>
                <a:srgbClr val="212529"/>
              </a:solidFill>
              <a:highlight>
                <a:srgbClr val="FFFFFF"/>
              </a:highlight>
            </a:endParaRPr>
          </a:p>
        </p:txBody>
      </p:sp>
      <p:sp>
        <p:nvSpPr>
          <p:cNvPr id="229" name="Google Shape;229;p2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graphicFrame>
        <p:nvGraphicFramePr>
          <p:cNvPr id="230" name="Google Shape;230;p29"/>
          <p:cNvGraphicFramePr/>
          <p:nvPr/>
        </p:nvGraphicFramePr>
        <p:xfrm>
          <a:off x="7426025" y="1325700"/>
          <a:ext cx="3000000" cy="3000000"/>
        </p:xfrm>
        <a:graphic>
          <a:graphicData uri="http://schemas.openxmlformats.org/drawingml/2006/table">
            <a:tbl>
              <a:tblPr>
                <a:noFill/>
                <a:tableStyleId>{2E7585A9-E1DF-4B9C-88F4-571A2683F8C0}</a:tableStyleId>
              </a:tblPr>
              <a:tblGrid>
                <a:gridCol w="2628050"/>
                <a:gridCol w="809625"/>
                <a:gridCol w="1160300"/>
              </a:tblGrid>
              <a:tr h="498350">
                <a:tc>
                  <a:txBody>
                    <a:bodyPr/>
                    <a:lstStyle/>
                    <a:p>
                      <a:pPr indent="0" lvl="0" marL="0" rtl="0" algn="ctr">
                        <a:lnSpc>
                          <a:spcPct val="171428"/>
                        </a:lnSpc>
                        <a:spcBef>
                          <a:spcPts val="0"/>
                        </a:spcBef>
                        <a:spcAft>
                          <a:spcPts val="0"/>
                        </a:spcAft>
                        <a:buNone/>
                      </a:pPr>
                      <a:r>
                        <a:rPr b="1" lang="en-IN" sz="1050">
                          <a:solidFill>
                            <a:srgbClr val="3C4043"/>
                          </a:solidFill>
                        </a:rPr>
                        <a:t>Cancer</a:t>
                      </a:r>
                      <a:endParaRPr b="1" sz="1050">
                        <a:solidFill>
                          <a:srgbClr val="3C4043"/>
                        </a:solidFill>
                      </a:endParaRPr>
                    </a:p>
                  </a:txBody>
                  <a:tcPr marT="152400" marB="152400" marR="152400" marL="152400" anchor="ctr">
                    <a:lnB cap="flat" cmpd="sng" w="9525">
                      <a:solidFill>
                        <a:srgbClr val="DADCE0"/>
                      </a:solidFill>
                      <a:prstDash val="solid"/>
                      <a:round/>
                      <a:headEnd len="sm" w="sm" type="none"/>
                      <a:tailEnd len="sm" w="sm" type="none"/>
                    </a:lnB>
                  </a:tcPr>
                </a:tc>
                <a:tc>
                  <a:txBody>
                    <a:bodyPr/>
                    <a:lstStyle/>
                    <a:p>
                      <a:pPr indent="0" lvl="0" marL="0" rtl="0" algn="l">
                        <a:lnSpc>
                          <a:spcPct val="171428"/>
                        </a:lnSpc>
                        <a:spcBef>
                          <a:spcPts val="0"/>
                        </a:spcBef>
                        <a:spcAft>
                          <a:spcPts val="0"/>
                        </a:spcAft>
                        <a:buNone/>
                      </a:pPr>
                      <a:r>
                        <a:rPr b="1" lang="en-IN" sz="1050">
                          <a:solidFill>
                            <a:srgbClr val="3C4043"/>
                          </a:solidFill>
                        </a:rPr>
                        <a:t>Classes</a:t>
                      </a:r>
                      <a:endParaRPr b="1" sz="1050">
                        <a:solidFill>
                          <a:srgbClr val="3C4043"/>
                        </a:solidFill>
                      </a:endParaRPr>
                    </a:p>
                  </a:txBody>
                  <a:tcPr marT="152400" marB="152400" marR="152400" marL="152400" anchor="ctr">
                    <a:lnB cap="flat" cmpd="sng" w="9525">
                      <a:solidFill>
                        <a:srgbClr val="DADCE0"/>
                      </a:solidFill>
                      <a:prstDash val="solid"/>
                      <a:round/>
                      <a:headEnd len="sm" w="sm" type="none"/>
                      <a:tailEnd len="sm" w="sm" type="none"/>
                    </a:lnB>
                  </a:tcPr>
                </a:tc>
                <a:tc>
                  <a:txBody>
                    <a:bodyPr/>
                    <a:lstStyle/>
                    <a:p>
                      <a:pPr indent="0" lvl="0" marL="0" rtl="0" algn="l">
                        <a:lnSpc>
                          <a:spcPct val="171428"/>
                        </a:lnSpc>
                        <a:spcBef>
                          <a:spcPts val="0"/>
                        </a:spcBef>
                        <a:spcAft>
                          <a:spcPts val="0"/>
                        </a:spcAft>
                        <a:buNone/>
                      </a:pPr>
                      <a:r>
                        <a:rPr b="1" lang="en-IN" sz="1050">
                          <a:solidFill>
                            <a:srgbClr val="3C4043"/>
                          </a:solidFill>
                        </a:rPr>
                        <a:t>Images</a:t>
                      </a:r>
                      <a:endParaRPr b="1" sz="1050">
                        <a:solidFill>
                          <a:srgbClr val="3C4043"/>
                        </a:solidFill>
                      </a:endParaRPr>
                    </a:p>
                  </a:txBody>
                  <a:tcPr marT="152400" marB="152400" marR="152400" marL="152400" anchor="ctr">
                    <a:lnB cap="flat" cmpd="sng" w="9525">
                      <a:solidFill>
                        <a:srgbClr val="DADCE0"/>
                      </a:solidFill>
                      <a:prstDash val="solid"/>
                      <a:round/>
                      <a:headEnd len="sm" w="sm" type="none"/>
                      <a:tailEnd len="sm" w="sm" type="none"/>
                    </a:lnB>
                  </a:tcPr>
                </a:tc>
              </a:tr>
              <a:tr h="657000">
                <a:tc>
                  <a:txBody>
                    <a:bodyPr/>
                    <a:lstStyle/>
                    <a:p>
                      <a:pPr indent="0" lvl="0" marL="0" rtl="0" algn="l">
                        <a:lnSpc>
                          <a:spcPct val="115000"/>
                        </a:lnSpc>
                        <a:spcBef>
                          <a:spcPts val="0"/>
                        </a:spcBef>
                        <a:spcAft>
                          <a:spcPts val="0"/>
                        </a:spcAft>
                        <a:buNone/>
                      </a:pPr>
                      <a:r>
                        <a:rPr lang="en-IN" sz="1050">
                          <a:solidFill>
                            <a:srgbClr val="202124"/>
                          </a:solidFill>
                        </a:rPr>
                        <a:t>Acute Lymphoblastic Leukemia</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4</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20000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478675">
                <a:tc>
                  <a:txBody>
                    <a:bodyPr/>
                    <a:lstStyle/>
                    <a:p>
                      <a:pPr indent="0" lvl="0" marL="0" rtl="0" algn="l">
                        <a:lnSpc>
                          <a:spcPct val="115000"/>
                        </a:lnSpc>
                        <a:spcBef>
                          <a:spcPts val="0"/>
                        </a:spcBef>
                        <a:spcAft>
                          <a:spcPts val="0"/>
                        </a:spcAft>
                        <a:buNone/>
                      </a:pPr>
                      <a:r>
                        <a:rPr lang="en-IN" sz="1050">
                          <a:solidFill>
                            <a:srgbClr val="202124"/>
                          </a:solidFill>
                        </a:rPr>
                        <a:t>Brain Cancer</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3</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15000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478675">
                <a:tc>
                  <a:txBody>
                    <a:bodyPr/>
                    <a:lstStyle/>
                    <a:p>
                      <a:pPr indent="0" lvl="0" marL="0" rtl="0" algn="l">
                        <a:lnSpc>
                          <a:spcPct val="115000"/>
                        </a:lnSpc>
                        <a:spcBef>
                          <a:spcPts val="0"/>
                        </a:spcBef>
                        <a:spcAft>
                          <a:spcPts val="0"/>
                        </a:spcAft>
                        <a:buNone/>
                      </a:pPr>
                      <a:r>
                        <a:rPr lang="en-IN" sz="1050">
                          <a:solidFill>
                            <a:srgbClr val="202124"/>
                          </a:solidFill>
                        </a:rPr>
                        <a:t>Breast Cancer</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2</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10000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478675">
                <a:tc>
                  <a:txBody>
                    <a:bodyPr/>
                    <a:lstStyle/>
                    <a:p>
                      <a:pPr indent="0" lvl="0" marL="0" rtl="0" algn="l">
                        <a:lnSpc>
                          <a:spcPct val="115000"/>
                        </a:lnSpc>
                        <a:spcBef>
                          <a:spcPts val="0"/>
                        </a:spcBef>
                        <a:spcAft>
                          <a:spcPts val="0"/>
                        </a:spcAft>
                        <a:buNone/>
                      </a:pPr>
                      <a:r>
                        <a:rPr lang="en-IN" sz="1050">
                          <a:solidFill>
                            <a:srgbClr val="202124"/>
                          </a:solidFill>
                        </a:rPr>
                        <a:t>Cervical Cancer</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5</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25000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478675">
                <a:tc>
                  <a:txBody>
                    <a:bodyPr/>
                    <a:lstStyle/>
                    <a:p>
                      <a:pPr indent="0" lvl="0" marL="0" rtl="0" algn="l">
                        <a:lnSpc>
                          <a:spcPct val="115000"/>
                        </a:lnSpc>
                        <a:spcBef>
                          <a:spcPts val="0"/>
                        </a:spcBef>
                        <a:spcAft>
                          <a:spcPts val="0"/>
                        </a:spcAft>
                        <a:buNone/>
                      </a:pPr>
                      <a:r>
                        <a:rPr lang="en-IN" sz="1050">
                          <a:solidFill>
                            <a:srgbClr val="202124"/>
                          </a:solidFill>
                        </a:rPr>
                        <a:t>Kidney Cancer</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2</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10000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478675">
                <a:tc>
                  <a:txBody>
                    <a:bodyPr/>
                    <a:lstStyle/>
                    <a:p>
                      <a:pPr indent="0" lvl="0" marL="0" rtl="0" algn="l">
                        <a:lnSpc>
                          <a:spcPct val="115000"/>
                        </a:lnSpc>
                        <a:spcBef>
                          <a:spcPts val="0"/>
                        </a:spcBef>
                        <a:spcAft>
                          <a:spcPts val="0"/>
                        </a:spcAft>
                        <a:buNone/>
                      </a:pPr>
                      <a:r>
                        <a:rPr lang="en-IN" sz="1050">
                          <a:solidFill>
                            <a:srgbClr val="202124"/>
                          </a:solidFill>
                        </a:rPr>
                        <a:t>Lung and Colon Cancer</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5</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25000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478675">
                <a:tc>
                  <a:txBody>
                    <a:bodyPr/>
                    <a:lstStyle/>
                    <a:p>
                      <a:pPr indent="0" lvl="0" marL="0" rtl="0" algn="l">
                        <a:lnSpc>
                          <a:spcPct val="115000"/>
                        </a:lnSpc>
                        <a:spcBef>
                          <a:spcPts val="0"/>
                        </a:spcBef>
                        <a:spcAft>
                          <a:spcPts val="0"/>
                        </a:spcAft>
                        <a:buNone/>
                      </a:pPr>
                      <a:r>
                        <a:rPr lang="en-IN" sz="1050">
                          <a:solidFill>
                            <a:srgbClr val="202124"/>
                          </a:solidFill>
                        </a:rPr>
                        <a:t>Lymphoma</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3</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IN" sz="1050">
                          <a:solidFill>
                            <a:srgbClr val="202124"/>
                          </a:solidFill>
                        </a:rPr>
                        <a:t>15000</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lnB cap="flat" cmpd="sng" w="9525">
                      <a:solidFill>
                        <a:srgbClr val="DADCE0"/>
                      </a:solidFill>
                      <a:prstDash val="solid"/>
                      <a:round/>
                      <a:headEnd len="sm" w="sm" type="none"/>
                      <a:tailEnd len="sm" w="sm" type="none"/>
                    </a:lnB>
                  </a:tcPr>
                </a:tc>
              </a:tr>
              <a:tr h="657000">
                <a:tc>
                  <a:txBody>
                    <a:bodyPr/>
                    <a:lstStyle/>
                    <a:p>
                      <a:pPr indent="0" lvl="0" marL="0" rtl="0" algn="l">
                        <a:lnSpc>
                          <a:spcPct val="115000"/>
                        </a:lnSpc>
                        <a:spcBef>
                          <a:spcPts val="0"/>
                        </a:spcBef>
                        <a:spcAft>
                          <a:spcPts val="0"/>
                        </a:spcAft>
                        <a:buNone/>
                      </a:pPr>
                      <a:r>
                        <a:rPr lang="en-IN" sz="1050">
                          <a:solidFill>
                            <a:srgbClr val="202124"/>
                          </a:solidFill>
                        </a:rPr>
                        <a:t>Oral Cancer</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IN" sz="1050">
                          <a:solidFill>
                            <a:srgbClr val="202124"/>
                          </a:solidFill>
                        </a:rPr>
                        <a:t>2</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tcPr>
                </a:tc>
                <a:tc>
                  <a:txBody>
                    <a:bodyPr/>
                    <a:lstStyle/>
                    <a:p>
                      <a:pPr indent="0" lvl="0" marL="0" rtl="0" algn="l">
                        <a:lnSpc>
                          <a:spcPct val="115000"/>
                        </a:lnSpc>
                        <a:spcBef>
                          <a:spcPts val="0"/>
                        </a:spcBef>
                        <a:spcAft>
                          <a:spcPts val="0"/>
                        </a:spcAft>
                        <a:buNone/>
                      </a:pPr>
                      <a:r>
                        <a:rPr lang="en-IN" sz="1050">
                          <a:solidFill>
                            <a:srgbClr val="202124"/>
                          </a:solidFill>
                        </a:rPr>
                        <a:t>10000</a:t>
                      </a:r>
                      <a:endParaRPr sz="1050">
                        <a:solidFill>
                          <a:srgbClr val="202124"/>
                        </a:solidFill>
                      </a:endParaRPr>
                    </a:p>
                    <a:p>
                      <a:pPr indent="0" lvl="0" marL="0" rtl="0" algn="l">
                        <a:lnSpc>
                          <a:spcPct val="115000"/>
                        </a:lnSpc>
                        <a:spcBef>
                          <a:spcPts val="0"/>
                        </a:spcBef>
                        <a:spcAft>
                          <a:spcPts val="0"/>
                        </a:spcAft>
                        <a:buNone/>
                      </a:pPr>
                      <a:r>
                        <a:t/>
                      </a:r>
                      <a:endParaRPr sz="1050">
                        <a:solidFill>
                          <a:srgbClr val="202124"/>
                        </a:solidFill>
                      </a:endParaRPr>
                    </a:p>
                  </a:txBody>
                  <a:tcPr marT="152400" marB="152400" marR="152400" marL="152400" anchor="ctr">
                    <a:lnT cap="flat" cmpd="sng" w="9525">
                      <a:solidFill>
                        <a:srgbClr val="DADCE0"/>
                      </a:solidFill>
                      <a:prstDash val="solid"/>
                      <a:round/>
                      <a:headEnd len="sm" w="sm" type="none"/>
                      <a:tailEnd len="sm" w="sm" type="none"/>
                    </a:lnT>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37" name="Google Shape;237;p30"/>
          <p:cNvSpPr txBox="1"/>
          <p:nvPr>
            <p:ph idx="1" type="body"/>
          </p:nvPr>
        </p:nvSpPr>
        <p:spPr>
          <a:xfrm>
            <a:off x="540600" y="1446200"/>
            <a:ext cx="56703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Dataset</a:t>
            </a:r>
            <a:endParaRPr sz="2400"/>
          </a:p>
          <a:p>
            <a:pPr indent="-381000" lvl="0" marL="457200" rtl="0" algn="l">
              <a:spcBef>
                <a:spcPts val="1000"/>
              </a:spcBef>
              <a:spcAft>
                <a:spcPts val="0"/>
              </a:spcAft>
              <a:buSzPts val="2400"/>
              <a:buChar char="●"/>
            </a:pPr>
            <a:r>
              <a:rPr lang="en-IN" sz="2400"/>
              <a:t>Source: Medical Segmentation Decathlon (MSD)</a:t>
            </a:r>
            <a:endParaRPr sz="2400"/>
          </a:p>
          <a:p>
            <a:pPr indent="-381000" lvl="0" marL="457200" rtl="0" algn="l">
              <a:spcBef>
                <a:spcPts val="0"/>
              </a:spcBef>
              <a:spcAft>
                <a:spcPts val="0"/>
              </a:spcAft>
              <a:buSzPts val="2400"/>
              <a:buChar char="●"/>
            </a:pPr>
            <a:r>
              <a:rPr lang="en-IN" sz="2400"/>
              <a:t>80% training, 20% validation</a:t>
            </a:r>
            <a:endParaRPr sz="2400"/>
          </a:p>
          <a:p>
            <a:pPr indent="-381000" lvl="0" marL="457200" rtl="0" algn="l">
              <a:spcBef>
                <a:spcPts val="0"/>
              </a:spcBef>
              <a:spcAft>
                <a:spcPts val="0"/>
              </a:spcAft>
              <a:buSzPts val="2400"/>
              <a:buChar char="●"/>
            </a:pPr>
            <a:r>
              <a:rPr lang="en-IN" sz="2400"/>
              <a:t>484 mp-MRI images </a:t>
            </a:r>
            <a:r>
              <a:rPr lang="en-IN" sz="2400">
                <a:solidFill>
                  <a:srgbClr val="222222"/>
                </a:solidFill>
                <a:highlight>
                  <a:srgbClr val="FFFFFF"/>
                </a:highlight>
              </a:rPr>
              <a:t>from patients diagnosed with either glioblastoma or lower-grade glioma</a:t>
            </a:r>
            <a:endParaRPr sz="2400"/>
          </a:p>
          <a:p>
            <a:pPr indent="0" lvl="0" marL="0" rtl="0" algn="l">
              <a:spcBef>
                <a:spcPts val="1000"/>
              </a:spcBef>
              <a:spcAft>
                <a:spcPts val="0"/>
              </a:spcAft>
              <a:buNone/>
            </a:pPr>
            <a:r>
              <a:t/>
            </a:r>
            <a:endParaRPr sz="2400"/>
          </a:p>
        </p:txBody>
      </p:sp>
      <p:sp>
        <p:nvSpPr>
          <p:cNvPr id="238" name="Google Shape;238;p3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39" name="Google Shape;239;p30"/>
          <p:cNvPicPr preferRelativeResize="0"/>
          <p:nvPr/>
        </p:nvPicPr>
        <p:blipFill>
          <a:blip r:embed="rId3">
            <a:alphaModFix/>
          </a:blip>
          <a:stretch>
            <a:fillRect/>
          </a:stretch>
        </p:blipFill>
        <p:spPr>
          <a:xfrm>
            <a:off x="540600" y="4373950"/>
            <a:ext cx="5410200" cy="1333500"/>
          </a:xfrm>
          <a:prstGeom prst="rect">
            <a:avLst/>
          </a:prstGeom>
          <a:noFill/>
          <a:ln>
            <a:noFill/>
          </a:ln>
        </p:spPr>
      </p:pic>
      <p:pic>
        <p:nvPicPr>
          <p:cNvPr id="240" name="Google Shape;240;p30"/>
          <p:cNvPicPr preferRelativeResize="0"/>
          <p:nvPr/>
        </p:nvPicPr>
        <p:blipFill>
          <a:blip r:embed="rId4">
            <a:alphaModFix/>
          </a:blip>
          <a:stretch>
            <a:fillRect/>
          </a:stretch>
        </p:blipFill>
        <p:spPr>
          <a:xfrm>
            <a:off x="6926359" y="4373950"/>
            <a:ext cx="4055417" cy="1333500"/>
          </a:xfrm>
          <a:prstGeom prst="rect">
            <a:avLst/>
          </a:prstGeom>
          <a:noFill/>
          <a:ln>
            <a:noFill/>
          </a:ln>
        </p:spPr>
      </p:pic>
      <p:pic>
        <p:nvPicPr>
          <p:cNvPr id="241" name="Google Shape;241;p30"/>
          <p:cNvPicPr preferRelativeResize="0"/>
          <p:nvPr/>
        </p:nvPicPr>
        <p:blipFill>
          <a:blip r:embed="rId5">
            <a:alphaModFix/>
          </a:blip>
          <a:stretch>
            <a:fillRect/>
          </a:stretch>
        </p:blipFill>
        <p:spPr>
          <a:xfrm>
            <a:off x="7514325" y="1567275"/>
            <a:ext cx="3394075" cy="2565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48" name="Google Shape;248;p31"/>
          <p:cNvSpPr txBox="1"/>
          <p:nvPr>
            <p:ph idx="1" type="body"/>
          </p:nvPr>
        </p:nvSpPr>
        <p:spPr>
          <a:xfrm>
            <a:off x="471052" y="1575600"/>
            <a:ext cx="61584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SEGRESNET Architecture</a:t>
            </a:r>
            <a:endParaRPr b="1" sz="2600"/>
          </a:p>
          <a:p>
            <a:pPr indent="-381000" lvl="0" marL="457200" rtl="0" algn="l">
              <a:spcBef>
                <a:spcPts val="1000"/>
              </a:spcBef>
              <a:spcAft>
                <a:spcPts val="0"/>
              </a:spcAft>
              <a:buSzPts val="2400"/>
              <a:buChar char="●"/>
            </a:pPr>
            <a:r>
              <a:rPr lang="en-IN" sz="2400"/>
              <a:t>Based on ResNet, a CNN model</a:t>
            </a:r>
            <a:endParaRPr sz="2400"/>
          </a:p>
          <a:p>
            <a:pPr indent="-381000" lvl="0" marL="457200" rtl="0" algn="l">
              <a:spcBef>
                <a:spcPts val="0"/>
              </a:spcBef>
              <a:spcAft>
                <a:spcPts val="0"/>
              </a:spcAft>
              <a:buSzPts val="2400"/>
              <a:buChar char="●"/>
            </a:pPr>
            <a:r>
              <a:rPr lang="en-IN" sz="2400"/>
              <a:t>SEGRESNET uses skip connections</a:t>
            </a:r>
            <a:endParaRPr sz="2400"/>
          </a:p>
          <a:p>
            <a:pPr indent="-381000" lvl="0" marL="457200" rtl="0" algn="l">
              <a:spcBef>
                <a:spcPts val="0"/>
              </a:spcBef>
              <a:spcAft>
                <a:spcPts val="0"/>
              </a:spcAft>
              <a:buSzPts val="2400"/>
              <a:buChar char="●"/>
            </a:pPr>
            <a:r>
              <a:rPr lang="en-IN" sz="2400"/>
              <a:t>ResNet has powerful feature extraction capabilities</a:t>
            </a:r>
            <a:endParaRPr sz="2400"/>
          </a:p>
          <a:p>
            <a:pPr indent="-381000" lvl="0" marL="457200" rtl="0" algn="l">
              <a:spcBef>
                <a:spcPts val="0"/>
              </a:spcBef>
              <a:spcAft>
                <a:spcPts val="0"/>
              </a:spcAft>
              <a:buSzPts val="2400"/>
              <a:buChar char="●"/>
            </a:pPr>
            <a:r>
              <a:rPr lang="en-IN" sz="2400"/>
              <a:t>Encoder-decoder based architecture</a:t>
            </a:r>
            <a:endParaRPr sz="2400"/>
          </a:p>
          <a:p>
            <a:pPr indent="0" lvl="0" marL="0" rtl="0" algn="l">
              <a:spcBef>
                <a:spcPts val="1000"/>
              </a:spcBef>
              <a:spcAft>
                <a:spcPts val="0"/>
              </a:spcAft>
              <a:buNone/>
            </a:pPr>
            <a:r>
              <a:t/>
            </a:r>
            <a:endParaRPr sz="2400"/>
          </a:p>
          <a:p>
            <a:pPr indent="0" lvl="0" marL="0" rtl="0" algn="l">
              <a:spcBef>
                <a:spcPts val="1000"/>
              </a:spcBef>
              <a:spcAft>
                <a:spcPts val="0"/>
              </a:spcAft>
              <a:buNone/>
            </a:pPr>
            <a:r>
              <a:t/>
            </a:r>
            <a:endParaRPr sz="2400"/>
          </a:p>
        </p:txBody>
      </p:sp>
      <p:sp>
        <p:nvSpPr>
          <p:cNvPr id="249" name="Google Shape;249;p3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50" name="Google Shape;250;p31"/>
          <p:cNvPicPr preferRelativeResize="0"/>
          <p:nvPr/>
        </p:nvPicPr>
        <p:blipFill>
          <a:blip r:embed="rId3">
            <a:alphaModFix/>
          </a:blip>
          <a:stretch>
            <a:fillRect/>
          </a:stretch>
        </p:blipFill>
        <p:spPr>
          <a:xfrm>
            <a:off x="6575475" y="1649800"/>
            <a:ext cx="5158550" cy="1820050"/>
          </a:xfrm>
          <a:prstGeom prst="rect">
            <a:avLst/>
          </a:prstGeom>
          <a:noFill/>
          <a:ln>
            <a:noFill/>
          </a:ln>
        </p:spPr>
      </p:pic>
      <p:pic>
        <p:nvPicPr>
          <p:cNvPr id="251" name="Google Shape;251;p31"/>
          <p:cNvPicPr preferRelativeResize="0"/>
          <p:nvPr/>
        </p:nvPicPr>
        <p:blipFill>
          <a:blip r:embed="rId4">
            <a:alphaModFix/>
          </a:blip>
          <a:stretch>
            <a:fillRect/>
          </a:stretch>
        </p:blipFill>
        <p:spPr>
          <a:xfrm>
            <a:off x="471050" y="4708769"/>
            <a:ext cx="10882750" cy="908481"/>
          </a:xfrm>
          <a:prstGeom prst="rect">
            <a:avLst/>
          </a:prstGeom>
          <a:noFill/>
          <a:ln>
            <a:noFill/>
          </a:ln>
        </p:spPr>
      </p:pic>
      <p:sp>
        <p:nvSpPr>
          <p:cNvPr id="252" name="Google Shape;252;p31"/>
          <p:cNvSpPr txBox="1"/>
          <p:nvPr/>
        </p:nvSpPr>
        <p:spPr>
          <a:xfrm>
            <a:off x="7407300" y="3656375"/>
            <a:ext cx="3946500" cy="3693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1000"/>
              </a:spcAft>
              <a:buClr>
                <a:schemeClr val="dk1"/>
              </a:buClr>
              <a:buSzPts val="1100"/>
              <a:buFont typeface="Arial"/>
              <a:buNone/>
            </a:pPr>
            <a:r>
              <a:rPr b="1" lang="en-IN" sz="1200">
                <a:solidFill>
                  <a:schemeClr val="dk1"/>
                </a:solidFill>
                <a:highlight>
                  <a:srgbClr val="FFFFFF"/>
                </a:highlight>
                <a:latin typeface="Calibri"/>
                <a:ea typeface="Calibri"/>
                <a:cs typeface="Calibri"/>
                <a:sym typeface="Calibri"/>
              </a:rPr>
              <a:t>Schematic visualization of the network architecture</a:t>
            </a:r>
            <a:endParaRPr>
              <a:latin typeface="Calibri"/>
              <a:ea typeface="Calibri"/>
              <a:cs typeface="Calibri"/>
              <a:sym typeface="Calibri"/>
            </a:endParaRPr>
          </a:p>
        </p:txBody>
      </p:sp>
      <p:sp>
        <p:nvSpPr>
          <p:cNvPr id="253" name="Google Shape;253;p31"/>
          <p:cNvSpPr txBox="1"/>
          <p:nvPr/>
        </p:nvSpPr>
        <p:spPr>
          <a:xfrm>
            <a:off x="4439750" y="5617250"/>
            <a:ext cx="21672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b="1" lang="en-IN" sz="1200">
                <a:solidFill>
                  <a:schemeClr val="dk1"/>
                </a:solidFill>
                <a:highlight>
                  <a:srgbClr val="FFFFFF"/>
                </a:highlight>
                <a:latin typeface="Calibri"/>
                <a:ea typeface="Calibri"/>
                <a:cs typeface="Calibri"/>
                <a:sym typeface="Calibri"/>
              </a:rPr>
              <a:t>Architecture of each block</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4"/>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Acknowledgements</a:t>
            </a:r>
            <a:endParaRPr/>
          </a:p>
        </p:txBody>
      </p:sp>
      <p:sp>
        <p:nvSpPr>
          <p:cNvPr id="109" name="Google Shape;109;p14"/>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IN" sz="2400"/>
              <a:t>We would like to express our </a:t>
            </a:r>
            <a:r>
              <a:rPr lang="en-IN" sz="2400"/>
              <a:t>heartfelt</a:t>
            </a:r>
            <a:r>
              <a:rPr lang="en-IN" sz="2400"/>
              <a:t> gratitude to the following faculty:</a:t>
            </a:r>
            <a:endParaRPr sz="2400"/>
          </a:p>
          <a:p>
            <a:pPr indent="0" lvl="0" marL="0" rtl="0" algn="l">
              <a:spcBef>
                <a:spcPts val="1000"/>
              </a:spcBef>
              <a:spcAft>
                <a:spcPts val="0"/>
              </a:spcAft>
              <a:buNone/>
            </a:pPr>
            <a:r>
              <a:t/>
            </a:r>
            <a:endParaRPr sz="2400"/>
          </a:p>
          <a:p>
            <a:pPr indent="-317500" lvl="0" marL="457200" rtl="0" algn="l">
              <a:spcBef>
                <a:spcPts val="1000"/>
              </a:spcBef>
              <a:spcAft>
                <a:spcPts val="0"/>
              </a:spcAft>
              <a:buSzPts val="1400"/>
              <a:buChar char="●"/>
            </a:pPr>
            <a:r>
              <a:rPr lang="en-IN" sz="2400"/>
              <a:t>Dr Jayakara S M, Vice Chancellor, Bangalore University</a:t>
            </a:r>
            <a:endParaRPr sz="2400"/>
          </a:p>
          <a:p>
            <a:pPr indent="-317500" lvl="0" marL="457200" rtl="0" algn="l">
              <a:spcBef>
                <a:spcPts val="0"/>
              </a:spcBef>
              <a:spcAft>
                <a:spcPts val="0"/>
              </a:spcAft>
              <a:buSzPts val="1400"/>
              <a:buChar char="●"/>
            </a:pPr>
            <a:r>
              <a:rPr lang="en-IN" sz="2400"/>
              <a:t>Dr H N Ramesh, Principal, UVCE</a:t>
            </a:r>
            <a:endParaRPr sz="2400"/>
          </a:p>
          <a:p>
            <a:pPr indent="-317500" lvl="0" marL="457200" rtl="0" algn="l">
              <a:spcBef>
                <a:spcPts val="0"/>
              </a:spcBef>
              <a:spcAft>
                <a:spcPts val="0"/>
              </a:spcAft>
              <a:buSzPts val="1400"/>
              <a:buChar char="●"/>
            </a:pPr>
            <a:r>
              <a:rPr lang="en-IN" sz="2400"/>
              <a:t>Dr Vimala H S, Chairperson, Department of CSE</a:t>
            </a:r>
            <a:endParaRPr sz="2400"/>
          </a:p>
          <a:p>
            <a:pPr indent="-317500" lvl="0" marL="457200" rtl="0" algn="l">
              <a:spcBef>
                <a:spcPts val="0"/>
              </a:spcBef>
              <a:spcAft>
                <a:spcPts val="0"/>
              </a:spcAft>
              <a:buSzPts val="1400"/>
              <a:buChar char="●"/>
            </a:pPr>
            <a:r>
              <a:rPr lang="en-IN" sz="2400"/>
              <a:t>Dr Thriveni J, Professor, Department of CSE</a:t>
            </a:r>
            <a:endParaRPr sz="2400"/>
          </a:p>
        </p:txBody>
      </p:sp>
      <p:sp>
        <p:nvSpPr>
          <p:cNvPr id="110" name="Google Shape;110;p1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2"/>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60" name="Google Shape;260;p32"/>
          <p:cNvSpPr txBox="1"/>
          <p:nvPr>
            <p:ph idx="1" type="body"/>
          </p:nvPr>
        </p:nvSpPr>
        <p:spPr>
          <a:xfrm>
            <a:off x="471049" y="1575600"/>
            <a:ext cx="98334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Clr>
                <a:schemeClr val="dk1"/>
              </a:buClr>
              <a:buSzPts val="1100"/>
              <a:buFont typeface="Arial"/>
              <a:buNone/>
            </a:pPr>
            <a:r>
              <a:rPr b="1" lang="en-IN" sz="2600"/>
              <a:t>Encoder </a:t>
            </a:r>
            <a:endParaRPr b="1" sz="2600"/>
          </a:p>
          <a:p>
            <a:pPr indent="-381000" lvl="0" marL="457200" rtl="0" algn="l">
              <a:spcBef>
                <a:spcPts val="1000"/>
              </a:spcBef>
              <a:spcAft>
                <a:spcPts val="0"/>
              </a:spcAft>
              <a:buSzPts val="2400"/>
              <a:buChar char="•"/>
            </a:pPr>
            <a:r>
              <a:rPr lang="en-IN" sz="2400"/>
              <a:t>The encoder part uses ResNet  blocks, where each block consists of two convolutions with normalization and ReLU, followed by additive identity skip connection. </a:t>
            </a:r>
            <a:endParaRPr sz="2400"/>
          </a:p>
          <a:p>
            <a:pPr indent="-381000" lvl="0" marL="457200" rtl="0" algn="l">
              <a:spcBef>
                <a:spcPts val="0"/>
              </a:spcBef>
              <a:spcAft>
                <a:spcPts val="0"/>
              </a:spcAft>
              <a:buSzPts val="2400"/>
              <a:buChar char="•"/>
            </a:pPr>
            <a:r>
              <a:rPr lang="en-IN" sz="2400"/>
              <a:t>For normalization, we use Group Normalization (GN), which shows better than BatchNorm performance when batch size is small (bath size of 1 in our case). </a:t>
            </a:r>
            <a:endParaRPr sz="2400"/>
          </a:p>
          <a:p>
            <a:pPr indent="-381000" lvl="0" marL="457200" rtl="0" algn="l">
              <a:spcBef>
                <a:spcPts val="0"/>
              </a:spcBef>
              <a:spcAft>
                <a:spcPts val="0"/>
              </a:spcAft>
              <a:buSzPts val="2400"/>
              <a:buChar char="•"/>
            </a:pPr>
            <a:r>
              <a:rPr lang="en-IN" sz="2400"/>
              <a:t>We follow a common CNN approach to progressively downsize image dimensions by 2 and simultaneously increase feature size by 2. For downsizing we use strided convolutions.</a:t>
            </a:r>
            <a:endParaRPr sz="2400"/>
          </a:p>
          <a:p>
            <a:pPr indent="0" lvl="0" marL="0" rtl="0" algn="l">
              <a:spcBef>
                <a:spcPts val="1000"/>
              </a:spcBef>
              <a:spcAft>
                <a:spcPts val="0"/>
              </a:spcAft>
              <a:buNone/>
            </a:pPr>
            <a:r>
              <a:t/>
            </a:r>
            <a:endParaRPr b="1" sz="2600"/>
          </a:p>
          <a:p>
            <a:pPr indent="0" lvl="0" marL="0" rtl="0" algn="l">
              <a:spcBef>
                <a:spcPts val="1000"/>
              </a:spcBef>
              <a:spcAft>
                <a:spcPts val="0"/>
              </a:spcAft>
              <a:buNone/>
            </a:pPr>
            <a:r>
              <a:t/>
            </a:r>
            <a:endParaRPr sz="2400"/>
          </a:p>
        </p:txBody>
      </p:sp>
      <p:sp>
        <p:nvSpPr>
          <p:cNvPr id="261" name="Google Shape;261;p3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3"/>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68" name="Google Shape;268;p33"/>
          <p:cNvSpPr txBox="1"/>
          <p:nvPr>
            <p:ph idx="1" type="body"/>
          </p:nvPr>
        </p:nvSpPr>
        <p:spPr>
          <a:xfrm>
            <a:off x="471049" y="1575600"/>
            <a:ext cx="98334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Decoder</a:t>
            </a:r>
            <a:endParaRPr b="1" sz="2600"/>
          </a:p>
          <a:p>
            <a:pPr indent="-381000" lvl="0" marL="457200" rtl="0" algn="l">
              <a:spcBef>
                <a:spcPts val="1000"/>
              </a:spcBef>
              <a:spcAft>
                <a:spcPts val="0"/>
              </a:spcAft>
              <a:buSzPts val="2400"/>
              <a:buChar char="•"/>
            </a:pPr>
            <a:r>
              <a:rPr lang="en-IN" sz="2400"/>
              <a:t>The decoder structure is similar to the encoder one, but with a single block per each spatial level. </a:t>
            </a:r>
            <a:endParaRPr sz="2400"/>
          </a:p>
          <a:p>
            <a:pPr indent="-381000" lvl="0" marL="457200" rtl="0" algn="l">
              <a:spcBef>
                <a:spcPts val="0"/>
              </a:spcBef>
              <a:spcAft>
                <a:spcPts val="0"/>
              </a:spcAft>
              <a:buSzPts val="2400"/>
              <a:buChar char="•"/>
            </a:pPr>
            <a:r>
              <a:rPr lang="en-IN" sz="2400"/>
              <a:t>Each decoder level begins with upsizing: reducing the number of features by a factor of 2 (using 1x1x1 convolutions) and doubling the spatial dimension (using 3D bilinear upsampling), followed by an addition of encoder output of the equivalent spatial level. </a:t>
            </a:r>
            <a:endParaRPr sz="2400"/>
          </a:p>
          <a:p>
            <a:pPr indent="-381000" lvl="0" marL="457200" rtl="0" algn="l">
              <a:spcBef>
                <a:spcPts val="0"/>
              </a:spcBef>
              <a:spcAft>
                <a:spcPts val="0"/>
              </a:spcAft>
              <a:buSzPts val="2400"/>
              <a:buChar char="•"/>
            </a:pPr>
            <a:r>
              <a:rPr lang="en-IN" sz="2400"/>
              <a:t>The end of the decoder has the same spatial size as the original image, and the number of features equal to the initial input feature size, followed by 1x1x1 convolution into 3 channels and a sigmoid function. </a:t>
            </a:r>
            <a:endParaRPr sz="2400"/>
          </a:p>
        </p:txBody>
      </p:sp>
      <p:sp>
        <p:nvSpPr>
          <p:cNvPr id="269" name="Google Shape;269;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4"/>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76" name="Google Shape;276;p34"/>
          <p:cNvSpPr txBox="1"/>
          <p:nvPr>
            <p:ph idx="1" type="body"/>
          </p:nvPr>
        </p:nvSpPr>
        <p:spPr>
          <a:xfrm>
            <a:off x="471050" y="1575600"/>
            <a:ext cx="11223000" cy="16431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IN" sz="2600"/>
              <a:t>UNETR Architecture</a:t>
            </a:r>
            <a:endParaRPr sz="2400"/>
          </a:p>
          <a:p>
            <a:pPr indent="0" lvl="0" marL="457200" rtl="0" algn="l">
              <a:spcBef>
                <a:spcPts val="1000"/>
              </a:spcBef>
              <a:spcAft>
                <a:spcPts val="0"/>
              </a:spcAft>
              <a:buNone/>
            </a:pPr>
            <a:r>
              <a:t/>
            </a:r>
            <a:endParaRPr sz="2400"/>
          </a:p>
        </p:txBody>
      </p:sp>
      <p:sp>
        <p:nvSpPr>
          <p:cNvPr id="277" name="Google Shape;277;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78" name="Google Shape;278;p34"/>
          <p:cNvPicPr preferRelativeResize="0"/>
          <p:nvPr/>
        </p:nvPicPr>
        <p:blipFill>
          <a:blip r:embed="rId3">
            <a:alphaModFix/>
          </a:blip>
          <a:stretch>
            <a:fillRect/>
          </a:stretch>
        </p:blipFill>
        <p:spPr>
          <a:xfrm>
            <a:off x="4114597" y="1392679"/>
            <a:ext cx="7325451" cy="4072625"/>
          </a:xfrm>
          <a:prstGeom prst="rect">
            <a:avLst/>
          </a:prstGeom>
          <a:noFill/>
          <a:ln>
            <a:noFill/>
          </a:ln>
        </p:spPr>
      </p:pic>
      <p:pic>
        <p:nvPicPr>
          <p:cNvPr id="279" name="Google Shape;279;p34"/>
          <p:cNvPicPr preferRelativeResize="0"/>
          <p:nvPr/>
        </p:nvPicPr>
        <p:blipFill>
          <a:blip r:embed="rId4">
            <a:alphaModFix/>
          </a:blip>
          <a:stretch>
            <a:fillRect/>
          </a:stretch>
        </p:blipFill>
        <p:spPr>
          <a:xfrm>
            <a:off x="0" y="2349300"/>
            <a:ext cx="4114600" cy="1755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5"/>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86" name="Google Shape;286;p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87" name="Google Shape;287;p35"/>
          <p:cNvPicPr preferRelativeResize="0"/>
          <p:nvPr/>
        </p:nvPicPr>
        <p:blipFill>
          <a:blip r:embed="rId3">
            <a:alphaModFix/>
          </a:blip>
          <a:stretch>
            <a:fillRect/>
          </a:stretch>
        </p:blipFill>
        <p:spPr>
          <a:xfrm>
            <a:off x="0" y="1325700"/>
            <a:ext cx="12192001" cy="494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6"/>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294" name="Google Shape;294;p36"/>
          <p:cNvSpPr txBox="1"/>
          <p:nvPr>
            <p:ph idx="1" type="body"/>
          </p:nvPr>
        </p:nvSpPr>
        <p:spPr>
          <a:xfrm>
            <a:off x="471050" y="1575600"/>
            <a:ext cx="11223000" cy="16431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sz="2400"/>
          </a:p>
        </p:txBody>
      </p:sp>
      <p:sp>
        <p:nvSpPr>
          <p:cNvPr id="295" name="Google Shape;295;p3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296" name="Google Shape;296;p36"/>
          <p:cNvPicPr preferRelativeResize="0"/>
          <p:nvPr/>
        </p:nvPicPr>
        <p:blipFill>
          <a:blip r:embed="rId3">
            <a:alphaModFix/>
          </a:blip>
          <a:stretch>
            <a:fillRect/>
          </a:stretch>
        </p:blipFill>
        <p:spPr>
          <a:xfrm>
            <a:off x="0" y="1325700"/>
            <a:ext cx="12192013" cy="4844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03" name="Google Shape;303;p37"/>
          <p:cNvSpPr txBox="1"/>
          <p:nvPr>
            <p:ph idx="1" type="body"/>
          </p:nvPr>
        </p:nvSpPr>
        <p:spPr>
          <a:xfrm>
            <a:off x="471050" y="1575595"/>
            <a:ext cx="11314500" cy="177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Training</a:t>
            </a:r>
            <a:endParaRPr b="1" sz="2600"/>
          </a:p>
          <a:p>
            <a:pPr indent="0" lvl="0" marL="0" rtl="0" algn="l">
              <a:spcBef>
                <a:spcPts val="1000"/>
              </a:spcBef>
              <a:spcAft>
                <a:spcPts val="0"/>
              </a:spcAft>
              <a:buNone/>
            </a:pPr>
            <a:r>
              <a:t/>
            </a:r>
            <a:endParaRPr/>
          </a:p>
        </p:txBody>
      </p:sp>
      <p:sp>
        <p:nvSpPr>
          <p:cNvPr id="304" name="Google Shape;304;p3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05" name="Google Shape;305;p37"/>
          <p:cNvPicPr preferRelativeResize="0"/>
          <p:nvPr/>
        </p:nvPicPr>
        <p:blipFill>
          <a:blip r:embed="rId3">
            <a:alphaModFix/>
          </a:blip>
          <a:stretch>
            <a:fillRect/>
          </a:stretch>
        </p:blipFill>
        <p:spPr>
          <a:xfrm>
            <a:off x="556800" y="2148591"/>
            <a:ext cx="3162979" cy="626409"/>
          </a:xfrm>
          <a:prstGeom prst="rect">
            <a:avLst/>
          </a:prstGeom>
          <a:noFill/>
          <a:ln>
            <a:noFill/>
          </a:ln>
        </p:spPr>
      </p:pic>
      <p:pic>
        <p:nvPicPr>
          <p:cNvPr id="306" name="Google Shape;306;p37"/>
          <p:cNvPicPr preferRelativeResize="0"/>
          <p:nvPr/>
        </p:nvPicPr>
        <p:blipFill>
          <a:blip r:embed="rId4">
            <a:alphaModFix/>
          </a:blip>
          <a:stretch>
            <a:fillRect/>
          </a:stretch>
        </p:blipFill>
        <p:spPr>
          <a:xfrm>
            <a:off x="6688200" y="2148591"/>
            <a:ext cx="3410449" cy="626409"/>
          </a:xfrm>
          <a:prstGeom prst="rect">
            <a:avLst/>
          </a:prstGeom>
          <a:noFill/>
          <a:ln>
            <a:noFill/>
          </a:ln>
        </p:spPr>
      </p:pic>
      <p:sp>
        <p:nvSpPr>
          <p:cNvPr id="307" name="Google Shape;307;p37"/>
          <p:cNvSpPr txBox="1"/>
          <p:nvPr>
            <p:ph idx="1" type="body"/>
          </p:nvPr>
        </p:nvSpPr>
        <p:spPr>
          <a:xfrm>
            <a:off x="438750" y="2954832"/>
            <a:ext cx="11314500" cy="17724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Ensemble</a:t>
            </a:r>
            <a:endParaRPr b="1" sz="2600"/>
          </a:p>
          <a:p>
            <a:pPr indent="0" lvl="0" marL="0" rtl="0" algn="l">
              <a:spcBef>
                <a:spcPts val="1000"/>
              </a:spcBef>
              <a:spcAft>
                <a:spcPts val="0"/>
              </a:spcAft>
              <a:buNone/>
            </a:pPr>
            <a:r>
              <a:t/>
            </a:r>
            <a:endParaRPr b="1" sz="2600"/>
          </a:p>
        </p:txBody>
      </p:sp>
      <p:pic>
        <p:nvPicPr>
          <p:cNvPr id="308" name="Google Shape;308;p37"/>
          <p:cNvPicPr preferRelativeResize="0"/>
          <p:nvPr/>
        </p:nvPicPr>
        <p:blipFill>
          <a:blip r:embed="rId5">
            <a:alphaModFix/>
          </a:blip>
          <a:stretch>
            <a:fillRect/>
          </a:stretch>
        </p:blipFill>
        <p:spPr>
          <a:xfrm>
            <a:off x="556800" y="3597900"/>
            <a:ext cx="6463075" cy="2321975"/>
          </a:xfrm>
          <a:prstGeom prst="rect">
            <a:avLst/>
          </a:prstGeom>
          <a:noFill/>
          <a:ln>
            <a:noFill/>
          </a:ln>
        </p:spPr>
      </p:pic>
      <p:sp>
        <p:nvSpPr>
          <p:cNvPr id="309" name="Google Shape;309;p37"/>
          <p:cNvSpPr txBox="1"/>
          <p:nvPr/>
        </p:nvSpPr>
        <p:spPr>
          <a:xfrm>
            <a:off x="3170200" y="2348500"/>
            <a:ext cx="1455600" cy="369300"/>
          </a:xfrm>
          <a:prstGeom prst="rect">
            <a:avLst/>
          </a:prstGeom>
          <a:noFill/>
          <a:ln>
            <a:noFill/>
          </a:ln>
        </p:spPr>
        <p:txBody>
          <a:bodyPr anchorCtr="0" anchor="t" bIns="91425" lIns="91425" spcFirstLastPara="1" rIns="91425" wrap="square" tIns="91425">
            <a:spAutoFit/>
          </a:bodyPr>
          <a:lstStyle/>
          <a:p>
            <a:pPr indent="0" lvl="0" marL="114300" rtl="0" algn="ctr">
              <a:lnSpc>
                <a:spcPct val="150000"/>
              </a:lnSpc>
              <a:spcBef>
                <a:spcPts val="0"/>
              </a:spcBef>
              <a:spcAft>
                <a:spcPts val="0"/>
              </a:spcAft>
              <a:buNone/>
            </a:pPr>
            <a:r>
              <a:rPr b="1" lang="en-IN" sz="1200">
                <a:solidFill>
                  <a:schemeClr val="dk1"/>
                </a:solidFill>
                <a:highlight>
                  <a:srgbClr val="FFFFFF"/>
                </a:highlight>
                <a:latin typeface="Calibri"/>
                <a:ea typeface="Calibri"/>
                <a:cs typeface="Calibri"/>
                <a:sym typeface="Calibri"/>
              </a:rPr>
              <a:t>Loss function</a:t>
            </a:r>
            <a:endParaRPr>
              <a:latin typeface="Calibri"/>
              <a:ea typeface="Calibri"/>
              <a:cs typeface="Calibri"/>
              <a:sym typeface="Calibri"/>
            </a:endParaRPr>
          </a:p>
        </p:txBody>
      </p:sp>
      <p:sp>
        <p:nvSpPr>
          <p:cNvPr id="310" name="Google Shape;310;p37"/>
          <p:cNvSpPr txBox="1"/>
          <p:nvPr/>
        </p:nvSpPr>
        <p:spPr>
          <a:xfrm>
            <a:off x="9136500" y="2348500"/>
            <a:ext cx="1691400" cy="369300"/>
          </a:xfrm>
          <a:prstGeom prst="rect">
            <a:avLst/>
          </a:prstGeom>
          <a:noFill/>
          <a:ln>
            <a:noFill/>
          </a:ln>
        </p:spPr>
        <p:txBody>
          <a:bodyPr anchorCtr="0" anchor="t" bIns="91425" lIns="91425" spcFirstLastPara="1" rIns="91425" wrap="square" tIns="91425">
            <a:spAutoFit/>
          </a:bodyPr>
          <a:lstStyle/>
          <a:p>
            <a:pPr indent="0" lvl="0" marL="114300" rtl="0" algn="ctr">
              <a:lnSpc>
                <a:spcPct val="150000"/>
              </a:lnSpc>
              <a:spcBef>
                <a:spcPts val="0"/>
              </a:spcBef>
              <a:spcAft>
                <a:spcPts val="0"/>
              </a:spcAft>
              <a:buNone/>
            </a:pPr>
            <a:r>
              <a:rPr b="1" lang="en-IN" sz="1200">
                <a:solidFill>
                  <a:schemeClr val="dk1"/>
                </a:solidFill>
                <a:highlight>
                  <a:srgbClr val="FFFFFF"/>
                </a:highlight>
                <a:latin typeface="Calibri"/>
                <a:ea typeface="Calibri"/>
                <a:cs typeface="Calibri"/>
                <a:sym typeface="Calibri"/>
              </a:rPr>
              <a:t>Optimizer</a:t>
            </a:r>
            <a:r>
              <a:rPr b="1" lang="en-IN" sz="1200">
                <a:solidFill>
                  <a:schemeClr val="dk1"/>
                </a:solidFill>
                <a:highlight>
                  <a:srgbClr val="FFFFFF"/>
                </a:highlight>
                <a:latin typeface="Calibri"/>
                <a:ea typeface="Calibri"/>
                <a:cs typeface="Calibri"/>
                <a:sym typeface="Calibri"/>
              </a:rPr>
              <a:t> function</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17" name="Google Shape;317;p38"/>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Implementation of Classification Models</a:t>
            </a:r>
            <a:endParaRPr b="1" sz="2600"/>
          </a:p>
          <a:p>
            <a:pPr indent="0" lvl="0" marL="0" rtl="0" algn="l">
              <a:spcBef>
                <a:spcPts val="1000"/>
              </a:spcBef>
              <a:spcAft>
                <a:spcPts val="0"/>
              </a:spcAft>
              <a:buNone/>
            </a:pPr>
            <a:r>
              <a:t/>
            </a:r>
            <a:endParaRPr sz="2400"/>
          </a:p>
        </p:txBody>
      </p:sp>
      <p:sp>
        <p:nvSpPr>
          <p:cNvPr id="318" name="Google Shape;318;p3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19" name="Google Shape;319;p38"/>
          <p:cNvPicPr preferRelativeResize="0"/>
          <p:nvPr/>
        </p:nvPicPr>
        <p:blipFill>
          <a:blip r:embed="rId3">
            <a:alphaModFix/>
          </a:blip>
          <a:stretch>
            <a:fillRect/>
          </a:stretch>
        </p:blipFill>
        <p:spPr>
          <a:xfrm>
            <a:off x="680600" y="2307001"/>
            <a:ext cx="3221198" cy="843075"/>
          </a:xfrm>
          <a:prstGeom prst="rect">
            <a:avLst/>
          </a:prstGeom>
          <a:noFill/>
          <a:ln>
            <a:noFill/>
          </a:ln>
        </p:spPr>
      </p:pic>
      <p:pic>
        <p:nvPicPr>
          <p:cNvPr id="320" name="Google Shape;320;p38"/>
          <p:cNvPicPr preferRelativeResize="0"/>
          <p:nvPr/>
        </p:nvPicPr>
        <p:blipFill>
          <a:blip r:embed="rId4">
            <a:alphaModFix/>
          </a:blip>
          <a:stretch>
            <a:fillRect/>
          </a:stretch>
        </p:blipFill>
        <p:spPr>
          <a:xfrm>
            <a:off x="680600" y="3288300"/>
            <a:ext cx="3221200" cy="1122200"/>
          </a:xfrm>
          <a:prstGeom prst="rect">
            <a:avLst/>
          </a:prstGeom>
          <a:noFill/>
          <a:ln>
            <a:noFill/>
          </a:ln>
        </p:spPr>
      </p:pic>
      <p:pic>
        <p:nvPicPr>
          <p:cNvPr id="321" name="Google Shape;321;p38"/>
          <p:cNvPicPr preferRelativeResize="0"/>
          <p:nvPr/>
        </p:nvPicPr>
        <p:blipFill>
          <a:blip r:embed="rId5">
            <a:alphaModFix/>
          </a:blip>
          <a:stretch>
            <a:fillRect/>
          </a:stretch>
        </p:blipFill>
        <p:spPr>
          <a:xfrm>
            <a:off x="4893352" y="2224253"/>
            <a:ext cx="1745246" cy="925800"/>
          </a:xfrm>
          <a:prstGeom prst="rect">
            <a:avLst/>
          </a:prstGeom>
          <a:noFill/>
          <a:ln>
            <a:noFill/>
          </a:ln>
        </p:spPr>
      </p:pic>
      <p:pic>
        <p:nvPicPr>
          <p:cNvPr id="322" name="Google Shape;322;p38"/>
          <p:cNvPicPr preferRelativeResize="0"/>
          <p:nvPr/>
        </p:nvPicPr>
        <p:blipFill>
          <a:blip r:embed="rId6">
            <a:alphaModFix/>
          </a:blip>
          <a:stretch>
            <a:fillRect/>
          </a:stretch>
        </p:blipFill>
        <p:spPr>
          <a:xfrm>
            <a:off x="8004650" y="2307000"/>
            <a:ext cx="3805375" cy="1950772"/>
          </a:xfrm>
          <a:prstGeom prst="rect">
            <a:avLst/>
          </a:prstGeom>
          <a:noFill/>
          <a:ln>
            <a:noFill/>
          </a:ln>
        </p:spPr>
      </p:pic>
      <p:pic>
        <p:nvPicPr>
          <p:cNvPr id="323" name="Google Shape;323;p38"/>
          <p:cNvPicPr preferRelativeResize="0"/>
          <p:nvPr/>
        </p:nvPicPr>
        <p:blipFill rotWithShape="1">
          <a:blip r:embed="rId7">
            <a:alphaModFix/>
          </a:blip>
          <a:srcRect b="0" l="0" r="0" t="0"/>
          <a:stretch/>
        </p:blipFill>
        <p:spPr>
          <a:xfrm>
            <a:off x="828400" y="4710175"/>
            <a:ext cx="2288698" cy="1217875"/>
          </a:xfrm>
          <a:prstGeom prst="rect">
            <a:avLst/>
          </a:prstGeom>
          <a:noFill/>
          <a:ln>
            <a:noFill/>
          </a:ln>
        </p:spPr>
      </p:pic>
      <p:pic>
        <p:nvPicPr>
          <p:cNvPr id="324" name="Google Shape;324;p38"/>
          <p:cNvPicPr preferRelativeResize="0"/>
          <p:nvPr/>
        </p:nvPicPr>
        <p:blipFill>
          <a:blip r:embed="rId8">
            <a:alphaModFix/>
          </a:blip>
          <a:stretch>
            <a:fillRect/>
          </a:stretch>
        </p:blipFill>
        <p:spPr>
          <a:xfrm>
            <a:off x="3620675" y="4710175"/>
            <a:ext cx="3805375" cy="1325700"/>
          </a:xfrm>
          <a:prstGeom prst="rect">
            <a:avLst/>
          </a:prstGeom>
          <a:noFill/>
          <a:ln>
            <a:noFill/>
          </a:ln>
        </p:spPr>
      </p:pic>
      <p:pic>
        <p:nvPicPr>
          <p:cNvPr id="325" name="Google Shape;325;p38"/>
          <p:cNvPicPr preferRelativeResize="0"/>
          <p:nvPr/>
        </p:nvPicPr>
        <p:blipFill>
          <a:blip r:embed="rId9">
            <a:alphaModFix/>
          </a:blip>
          <a:stretch>
            <a:fillRect/>
          </a:stretch>
        </p:blipFill>
        <p:spPr>
          <a:xfrm>
            <a:off x="4722938" y="3379534"/>
            <a:ext cx="2086075" cy="1101174"/>
          </a:xfrm>
          <a:prstGeom prst="rect">
            <a:avLst/>
          </a:prstGeom>
          <a:noFill/>
          <a:ln>
            <a:noFill/>
          </a:ln>
        </p:spPr>
      </p:pic>
      <p:pic>
        <p:nvPicPr>
          <p:cNvPr id="326" name="Google Shape;326;p38"/>
          <p:cNvPicPr preferRelativeResize="0"/>
          <p:nvPr/>
        </p:nvPicPr>
        <p:blipFill>
          <a:blip r:embed="rId10">
            <a:alphaModFix/>
          </a:blip>
          <a:stretch>
            <a:fillRect/>
          </a:stretch>
        </p:blipFill>
        <p:spPr>
          <a:xfrm>
            <a:off x="8266300" y="4328376"/>
            <a:ext cx="3330825" cy="1707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9"/>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Neural Networks</a:t>
            </a:r>
            <a:endParaRPr/>
          </a:p>
        </p:txBody>
      </p:sp>
      <p:sp>
        <p:nvSpPr>
          <p:cNvPr id="333" name="Google Shape;333;p39"/>
          <p:cNvSpPr txBox="1"/>
          <p:nvPr>
            <p:ph idx="1" type="body"/>
          </p:nvPr>
        </p:nvSpPr>
        <p:spPr>
          <a:xfrm>
            <a:off x="438755" y="2005141"/>
            <a:ext cx="11314500" cy="4351200"/>
          </a:xfrm>
          <a:prstGeom prst="rect">
            <a:avLst/>
          </a:prstGeom>
        </p:spPr>
        <p:txBody>
          <a:bodyPr anchorCtr="0" anchor="t" bIns="45700" lIns="91425" spcFirstLastPara="1" rIns="91425" wrap="square" tIns="45700">
            <a:normAutofit/>
          </a:bodyPr>
          <a:lstStyle/>
          <a:p>
            <a:pPr indent="-342900" lvl="0" marL="457200" rtl="0" algn="l">
              <a:lnSpc>
                <a:spcPct val="200000"/>
              </a:lnSpc>
              <a:spcBef>
                <a:spcPts val="1000"/>
              </a:spcBef>
              <a:spcAft>
                <a:spcPts val="0"/>
              </a:spcAft>
              <a:buSzPts val="1800"/>
              <a:buChar char="•"/>
            </a:pPr>
            <a:r>
              <a:rPr lang="en-IN"/>
              <a:t>What is a neuron?</a:t>
            </a:r>
            <a:endParaRPr/>
          </a:p>
          <a:p>
            <a:pPr indent="-342900" lvl="0" marL="457200" rtl="0" algn="l">
              <a:lnSpc>
                <a:spcPct val="200000"/>
              </a:lnSpc>
              <a:spcBef>
                <a:spcPts val="0"/>
              </a:spcBef>
              <a:spcAft>
                <a:spcPts val="0"/>
              </a:spcAft>
              <a:buSzPts val="1800"/>
              <a:buChar char="•"/>
            </a:pPr>
            <a:r>
              <a:rPr lang="en-IN"/>
              <a:t>What is a neural network?</a:t>
            </a:r>
            <a:endParaRPr/>
          </a:p>
          <a:p>
            <a:pPr indent="-342900" lvl="0" marL="457200" rtl="0" algn="l">
              <a:lnSpc>
                <a:spcPct val="200000"/>
              </a:lnSpc>
              <a:spcBef>
                <a:spcPts val="0"/>
              </a:spcBef>
              <a:spcAft>
                <a:spcPts val="0"/>
              </a:spcAft>
              <a:buSzPts val="1800"/>
              <a:buChar char="•"/>
            </a:pPr>
            <a:r>
              <a:rPr lang="en-IN"/>
              <a:t>What is a Convolutional Neural Network?</a:t>
            </a:r>
            <a:endParaRPr/>
          </a:p>
        </p:txBody>
      </p:sp>
      <p:sp>
        <p:nvSpPr>
          <p:cNvPr id="334" name="Google Shape;334;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0"/>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41" name="Google Shape;341;p40"/>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DenseNet-201</a:t>
            </a:r>
            <a:endParaRPr b="1" sz="2600"/>
          </a:p>
          <a:p>
            <a:pPr indent="-381000" lvl="0" marL="457200" rtl="0" algn="l">
              <a:spcBef>
                <a:spcPts val="1000"/>
              </a:spcBef>
              <a:spcAft>
                <a:spcPts val="0"/>
              </a:spcAft>
              <a:buSzPts val="2400"/>
              <a:buChar char="●"/>
            </a:pPr>
            <a:r>
              <a:rPr lang="en-IN" sz="2400"/>
              <a:t>Dense convolutional network</a:t>
            </a:r>
            <a:endParaRPr sz="2400"/>
          </a:p>
          <a:p>
            <a:pPr indent="-381000" lvl="0" marL="457200" rtl="0" algn="l">
              <a:spcBef>
                <a:spcPts val="0"/>
              </a:spcBef>
              <a:spcAft>
                <a:spcPts val="0"/>
              </a:spcAft>
              <a:buSzPts val="2400"/>
              <a:buChar char="●"/>
            </a:pPr>
            <a:r>
              <a:rPr lang="en-IN" sz="2400"/>
              <a:t>Basic building block - dense block</a:t>
            </a:r>
            <a:endParaRPr sz="2400"/>
          </a:p>
          <a:p>
            <a:pPr indent="-381000" lvl="0" marL="457200" rtl="0" algn="l">
              <a:spcBef>
                <a:spcPts val="0"/>
              </a:spcBef>
              <a:spcAft>
                <a:spcPts val="0"/>
              </a:spcAft>
              <a:buSzPts val="2400"/>
              <a:buChar char="●"/>
            </a:pPr>
            <a:r>
              <a:rPr lang="en-IN" sz="2400"/>
              <a:t>201 layers</a:t>
            </a:r>
            <a:endParaRPr sz="2400"/>
          </a:p>
          <a:p>
            <a:pPr indent="-381000" lvl="0" marL="457200" rtl="0" algn="l">
              <a:spcBef>
                <a:spcPts val="0"/>
              </a:spcBef>
              <a:spcAft>
                <a:spcPts val="0"/>
              </a:spcAft>
              <a:buSzPts val="2400"/>
              <a:buChar char="●"/>
            </a:pPr>
            <a:r>
              <a:rPr lang="en-IN" sz="2400"/>
              <a:t>Addresses vanishing gradients</a:t>
            </a:r>
            <a:endParaRPr sz="2400"/>
          </a:p>
          <a:p>
            <a:pPr indent="-381000" lvl="0" marL="457200" rtl="0" algn="l">
              <a:spcBef>
                <a:spcPts val="0"/>
              </a:spcBef>
              <a:spcAft>
                <a:spcPts val="0"/>
              </a:spcAft>
              <a:buSzPts val="2400"/>
              <a:buChar char="●"/>
            </a:pPr>
            <a:r>
              <a:rPr lang="en-IN" sz="2400"/>
              <a:t>Strengthens</a:t>
            </a:r>
            <a:r>
              <a:rPr lang="en-IN" sz="2400"/>
              <a:t> feature propagation</a:t>
            </a:r>
            <a:endParaRPr sz="2400"/>
          </a:p>
        </p:txBody>
      </p:sp>
      <p:sp>
        <p:nvSpPr>
          <p:cNvPr id="342" name="Google Shape;342;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43" name="Google Shape;343;p40"/>
          <p:cNvPicPr preferRelativeResize="0"/>
          <p:nvPr/>
        </p:nvPicPr>
        <p:blipFill>
          <a:blip r:embed="rId3">
            <a:alphaModFix/>
          </a:blip>
          <a:stretch>
            <a:fillRect/>
          </a:stretch>
        </p:blipFill>
        <p:spPr>
          <a:xfrm>
            <a:off x="7285350" y="1489000"/>
            <a:ext cx="2571750" cy="45243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50" name="Google Shape;350;p41"/>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MobileNetv3Small</a:t>
            </a:r>
            <a:endParaRPr b="1" sz="2600"/>
          </a:p>
          <a:p>
            <a:pPr indent="-381000" lvl="0" marL="457200" rtl="0" algn="l">
              <a:spcBef>
                <a:spcPts val="1000"/>
              </a:spcBef>
              <a:spcAft>
                <a:spcPts val="0"/>
              </a:spcAft>
              <a:buSzPts val="2400"/>
              <a:buChar char="●"/>
            </a:pPr>
            <a:r>
              <a:rPr lang="en-IN" sz="2400"/>
              <a:t>Lightweight MobileNetv3</a:t>
            </a:r>
            <a:endParaRPr sz="2400"/>
          </a:p>
          <a:p>
            <a:pPr indent="-381000" lvl="0" marL="457200" rtl="0" algn="l">
              <a:spcBef>
                <a:spcPts val="0"/>
              </a:spcBef>
              <a:spcAft>
                <a:spcPts val="0"/>
              </a:spcAft>
              <a:buSzPts val="2400"/>
              <a:buChar char="●"/>
            </a:pPr>
            <a:r>
              <a:rPr lang="en-IN" sz="2400"/>
              <a:t>Balance between model size and accuracy</a:t>
            </a:r>
            <a:endParaRPr sz="2400"/>
          </a:p>
          <a:p>
            <a:pPr indent="-381000" lvl="0" marL="457200" rtl="0" algn="l">
              <a:spcBef>
                <a:spcPts val="0"/>
              </a:spcBef>
              <a:spcAft>
                <a:spcPts val="0"/>
              </a:spcAft>
              <a:buSzPts val="2400"/>
              <a:buChar char="●"/>
            </a:pPr>
            <a:r>
              <a:rPr lang="en-IN" sz="2400"/>
              <a:t>Depth-wise separable convolutions</a:t>
            </a:r>
            <a:endParaRPr sz="2400"/>
          </a:p>
          <a:p>
            <a:pPr indent="-381000" lvl="0" marL="457200" rtl="0" algn="l">
              <a:spcBef>
                <a:spcPts val="0"/>
              </a:spcBef>
              <a:spcAft>
                <a:spcPts val="0"/>
              </a:spcAft>
              <a:buSzPts val="2400"/>
              <a:buChar char="●"/>
            </a:pPr>
            <a:r>
              <a:rPr lang="en-IN" sz="2400"/>
              <a:t>Inverted residuals</a:t>
            </a:r>
            <a:endParaRPr sz="2400"/>
          </a:p>
          <a:p>
            <a:pPr indent="-381000" lvl="0" marL="457200" rtl="0" algn="l">
              <a:spcBef>
                <a:spcPts val="0"/>
              </a:spcBef>
              <a:spcAft>
                <a:spcPts val="0"/>
              </a:spcAft>
              <a:buSzPts val="2400"/>
              <a:buChar char="●"/>
            </a:pPr>
            <a:r>
              <a:rPr lang="en-IN" sz="2400"/>
              <a:t>Efficient use of activations</a:t>
            </a:r>
            <a:endParaRPr sz="2400"/>
          </a:p>
        </p:txBody>
      </p:sp>
      <p:sp>
        <p:nvSpPr>
          <p:cNvPr id="351" name="Google Shape;351;p4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52" name="Google Shape;352;p41"/>
          <p:cNvPicPr preferRelativeResize="0"/>
          <p:nvPr/>
        </p:nvPicPr>
        <p:blipFill>
          <a:blip r:embed="rId3">
            <a:alphaModFix/>
          </a:blip>
          <a:stretch>
            <a:fillRect/>
          </a:stretch>
        </p:blipFill>
        <p:spPr>
          <a:xfrm>
            <a:off x="3377925" y="3930400"/>
            <a:ext cx="5500750" cy="215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265545" y="-3"/>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IN"/>
              <a:t>Contents</a:t>
            </a:r>
            <a:endParaRPr/>
          </a:p>
        </p:txBody>
      </p:sp>
      <p:sp>
        <p:nvSpPr>
          <p:cNvPr id="116" name="Google Shape;116;p15"/>
          <p:cNvSpPr txBox="1"/>
          <p:nvPr>
            <p:ph idx="1" type="body"/>
          </p:nvPr>
        </p:nvSpPr>
        <p:spPr>
          <a:xfrm>
            <a:off x="471055" y="1575591"/>
            <a:ext cx="11314500" cy="4351200"/>
          </a:xfrm>
          <a:prstGeom prst="rect">
            <a:avLst/>
          </a:prstGeom>
          <a:noFill/>
          <a:ln>
            <a:noFill/>
          </a:ln>
        </p:spPr>
        <p:txBody>
          <a:bodyPr anchorCtr="0" anchor="t" bIns="45700" lIns="91425" spcFirstLastPara="1" rIns="91425" wrap="square" tIns="45700">
            <a:normAutofit lnSpcReduction="10000"/>
          </a:bodyPr>
          <a:lstStyle/>
          <a:p>
            <a:pPr indent="-342900" lvl="0" marL="457200" rtl="0" algn="l">
              <a:lnSpc>
                <a:spcPct val="90000"/>
              </a:lnSpc>
              <a:spcBef>
                <a:spcPts val="0"/>
              </a:spcBef>
              <a:spcAft>
                <a:spcPts val="0"/>
              </a:spcAft>
              <a:buSzPts val="1800"/>
              <a:buAutoNum type="arabicPeriod"/>
            </a:pPr>
            <a:r>
              <a:rPr lang="en-IN"/>
              <a:t>Introduction</a:t>
            </a:r>
            <a:endParaRPr/>
          </a:p>
          <a:p>
            <a:pPr indent="-342900" lvl="0" marL="457200" rtl="0" algn="l">
              <a:lnSpc>
                <a:spcPct val="90000"/>
              </a:lnSpc>
              <a:spcBef>
                <a:spcPts val="0"/>
              </a:spcBef>
              <a:spcAft>
                <a:spcPts val="0"/>
              </a:spcAft>
              <a:buSzPts val="1800"/>
              <a:buAutoNum type="arabicPeriod"/>
            </a:pPr>
            <a:r>
              <a:rPr lang="en-IN"/>
              <a:t>Problem Statement</a:t>
            </a:r>
            <a:endParaRPr/>
          </a:p>
          <a:p>
            <a:pPr indent="-342900" lvl="0" marL="457200" rtl="0" algn="l">
              <a:lnSpc>
                <a:spcPct val="90000"/>
              </a:lnSpc>
              <a:spcBef>
                <a:spcPts val="0"/>
              </a:spcBef>
              <a:spcAft>
                <a:spcPts val="0"/>
              </a:spcAft>
              <a:buSzPts val="1800"/>
              <a:buAutoNum type="arabicPeriod"/>
            </a:pPr>
            <a:r>
              <a:rPr lang="en-IN"/>
              <a:t>Project Focus</a:t>
            </a:r>
            <a:endParaRPr/>
          </a:p>
          <a:p>
            <a:pPr indent="-342900" lvl="0" marL="457200" rtl="0" algn="l">
              <a:lnSpc>
                <a:spcPct val="90000"/>
              </a:lnSpc>
              <a:spcBef>
                <a:spcPts val="0"/>
              </a:spcBef>
              <a:spcAft>
                <a:spcPts val="0"/>
              </a:spcAft>
              <a:buSzPts val="1800"/>
              <a:buAutoNum type="arabicPeriod"/>
            </a:pPr>
            <a:r>
              <a:rPr lang="en-IN"/>
              <a:t>Methodology</a:t>
            </a:r>
            <a:endParaRPr/>
          </a:p>
          <a:p>
            <a:pPr indent="-342900" lvl="0" marL="457200" rtl="0" algn="l">
              <a:lnSpc>
                <a:spcPct val="90000"/>
              </a:lnSpc>
              <a:spcBef>
                <a:spcPts val="0"/>
              </a:spcBef>
              <a:spcAft>
                <a:spcPts val="0"/>
              </a:spcAft>
              <a:buSzPts val="1800"/>
              <a:buAutoNum type="arabicPeriod"/>
            </a:pPr>
            <a:r>
              <a:rPr lang="en-IN"/>
              <a:t>System Requirements</a:t>
            </a:r>
            <a:endParaRPr/>
          </a:p>
          <a:p>
            <a:pPr indent="-342900" lvl="0" marL="457200" rtl="0" algn="l">
              <a:lnSpc>
                <a:spcPct val="90000"/>
              </a:lnSpc>
              <a:spcBef>
                <a:spcPts val="0"/>
              </a:spcBef>
              <a:spcAft>
                <a:spcPts val="0"/>
              </a:spcAft>
              <a:buSzPts val="1800"/>
              <a:buAutoNum type="arabicPeriod"/>
            </a:pPr>
            <a:r>
              <a:rPr lang="en-IN"/>
              <a:t>System Design</a:t>
            </a:r>
            <a:endParaRPr/>
          </a:p>
          <a:p>
            <a:pPr indent="-342900" lvl="0" marL="457200" rtl="0" algn="l">
              <a:lnSpc>
                <a:spcPct val="90000"/>
              </a:lnSpc>
              <a:spcBef>
                <a:spcPts val="0"/>
              </a:spcBef>
              <a:spcAft>
                <a:spcPts val="0"/>
              </a:spcAft>
              <a:buSzPts val="1800"/>
              <a:buAutoNum type="arabicPeriod"/>
            </a:pPr>
            <a:r>
              <a:rPr lang="en-IN"/>
              <a:t>System Architecture</a:t>
            </a:r>
            <a:endParaRPr/>
          </a:p>
          <a:p>
            <a:pPr indent="-342900" lvl="0" marL="457200" rtl="0" algn="l">
              <a:lnSpc>
                <a:spcPct val="90000"/>
              </a:lnSpc>
              <a:spcBef>
                <a:spcPts val="0"/>
              </a:spcBef>
              <a:spcAft>
                <a:spcPts val="0"/>
              </a:spcAft>
              <a:buSzPts val="1800"/>
              <a:buAutoNum type="arabicPeriod"/>
            </a:pPr>
            <a:r>
              <a:rPr lang="en-IN"/>
              <a:t>Implementation</a:t>
            </a:r>
            <a:endParaRPr/>
          </a:p>
          <a:p>
            <a:pPr indent="-342900" lvl="0" marL="457200" rtl="0" algn="l">
              <a:lnSpc>
                <a:spcPct val="90000"/>
              </a:lnSpc>
              <a:spcBef>
                <a:spcPts val="0"/>
              </a:spcBef>
              <a:spcAft>
                <a:spcPts val="0"/>
              </a:spcAft>
              <a:buSzPts val="1800"/>
              <a:buAutoNum type="arabicPeriod"/>
            </a:pPr>
            <a:r>
              <a:rPr lang="en-IN"/>
              <a:t>Performance Metrics</a:t>
            </a:r>
            <a:endParaRPr/>
          </a:p>
          <a:p>
            <a:pPr indent="-342900" lvl="0" marL="457200" rtl="0" algn="l">
              <a:lnSpc>
                <a:spcPct val="90000"/>
              </a:lnSpc>
              <a:spcBef>
                <a:spcPts val="0"/>
              </a:spcBef>
              <a:spcAft>
                <a:spcPts val="0"/>
              </a:spcAft>
              <a:buSzPts val="1800"/>
              <a:buAutoNum type="arabicPeriod"/>
            </a:pPr>
            <a:r>
              <a:rPr lang="en-IN"/>
              <a:t>Performance Analysis</a:t>
            </a:r>
            <a:endParaRPr/>
          </a:p>
          <a:p>
            <a:pPr indent="-342900" lvl="0" marL="457200" rtl="0" algn="l">
              <a:lnSpc>
                <a:spcPct val="90000"/>
              </a:lnSpc>
              <a:spcBef>
                <a:spcPts val="0"/>
              </a:spcBef>
              <a:spcAft>
                <a:spcPts val="0"/>
              </a:spcAft>
              <a:buSzPts val="1800"/>
              <a:buAutoNum type="arabicPeriod"/>
            </a:pPr>
            <a:r>
              <a:rPr lang="en-IN"/>
              <a:t>Conclusion and Future Work</a:t>
            </a:r>
            <a:endParaRPr/>
          </a:p>
          <a:p>
            <a:pPr indent="-342900" lvl="0" marL="457200" rtl="0" algn="l">
              <a:lnSpc>
                <a:spcPct val="90000"/>
              </a:lnSpc>
              <a:spcBef>
                <a:spcPts val="0"/>
              </a:spcBef>
              <a:spcAft>
                <a:spcPts val="0"/>
              </a:spcAft>
              <a:buSzPts val="1800"/>
              <a:buAutoNum type="arabicPeriod"/>
            </a:pPr>
            <a:r>
              <a:rPr lang="en-IN"/>
              <a:t>References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59" name="Google Shape;359;p42"/>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ResNet50v2</a:t>
            </a:r>
            <a:endParaRPr b="1" sz="2600"/>
          </a:p>
          <a:p>
            <a:pPr indent="-381000" lvl="0" marL="457200" rtl="0" algn="l">
              <a:spcBef>
                <a:spcPts val="1000"/>
              </a:spcBef>
              <a:spcAft>
                <a:spcPts val="0"/>
              </a:spcAft>
              <a:buSzPts val="2400"/>
              <a:buChar char="●"/>
            </a:pPr>
            <a:r>
              <a:rPr lang="en-IN" sz="2400"/>
              <a:t>Residual network architecture</a:t>
            </a:r>
            <a:endParaRPr sz="2400"/>
          </a:p>
          <a:p>
            <a:pPr indent="-381000" lvl="0" marL="457200" rtl="0" algn="l">
              <a:spcBef>
                <a:spcPts val="0"/>
              </a:spcBef>
              <a:spcAft>
                <a:spcPts val="0"/>
              </a:spcAft>
              <a:buSzPts val="2400"/>
              <a:buChar char="●"/>
            </a:pPr>
            <a:r>
              <a:rPr lang="en-IN" sz="2400"/>
              <a:t>50 layers</a:t>
            </a:r>
            <a:endParaRPr sz="2400"/>
          </a:p>
          <a:p>
            <a:pPr indent="-381000" lvl="0" marL="457200" rtl="0" algn="l">
              <a:spcBef>
                <a:spcPts val="0"/>
              </a:spcBef>
              <a:spcAft>
                <a:spcPts val="0"/>
              </a:spcAft>
              <a:buSzPts val="2400"/>
              <a:buChar char="●"/>
            </a:pPr>
            <a:r>
              <a:rPr lang="en-IN" sz="2400"/>
              <a:t>Building blocks - residual blocks</a:t>
            </a:r>
            <a:endParaRPr sz="2400"/>
          </a:p>
          <a:p>
            <a:pPr indent="-381000" lvl="0" marL="457200" rtl="0" algn="l">
              <a:spcBef>
                <a:spcPts val="0"/>
              </a:spcBef>
              <a:spcAft>
                <a:spcPts val="0"/>
              </a:spcAft>
              <a:buSzPts val="2400"/>
              <a:buChar char="●"/>
            </a:pPr>
            <a:r>
              <a:rPr lang="en-IN" sz="2400"/>
              <a:t>Residual connections</a:t>
            </a:r>
            <a:endParaRPr sz="2400"/>
          </a:p>
          <a:p>
            <a:pPr indent="-381000" lvl="0" marL="457200" rtl="0" algn="l">
              <a:spcBef>
                <a:spcPts val="0"/>
              </a:spcBef>
              <a:spcAft>
                <a:spcPts val="0"/>
              </a:spcAft>
              <a:buSzPts val="2400"/>
              <a:buChar char="●"/>
            </a:pPr>
            <a:r>
              <a:rPr lang="en-IN" sz="2400"/>
              <a:t>Identity mapping</a:t>
            </a:r>
            <a:endParaRPr sz="2400"/>
          </a:p>
          <a:p>
            <a:pPr indent="-381000" lvl="0" marL="457200" rtl="0" algn="l">
              <a:spcBef>
                <a:spcPts val="0"/>
              </a:spcBef>
              <a:spcAft>
                <a:spcPts val="0"/>
              </a:spcAft>
              <a:buSzPts val="2400"/>
              <a:buChar char="●"/>
            </a:pPr>
            <a:r>
              <a:rPr lang="en-IN" sz="2400"/>
              <a:t>Bottleneck structure</a:t>
            </a:r>
            <a:endParaRPr sz="2400"/>
          </a:p>
          <a:p>
            <a:pPr indent="-381000" lvl="0" marL="457200" rtl="0" algn="l">
              <a:spcBef>
                <a:spcPts val="0"/>
              </a:spcBef>
              <a:spcAft>
                <a:spcPts val="0"/>
              </a:spcAft>
              <a:buSzPts val="2400"/>
              <a:buChar char="●"/>
            </a:pPr>
            <a:r>
              <a:rPr lang="en-IN" sz="2400"/>
              <a:t>Pre-activation</a:t>
            </a:r>
            <a:endParaRPr sz="2400"/>
          </a:p>
          <a:p>
            <a:pPr indent="-381000" lvl="0" marL="457200" rtl="0" algn="l">
              <a:spcBef>
                <a:spcPts val="0"/>
              </a:spcBef>
              <a:spcAft>
                <a:spcPts val="0"/>
              </a:spcAft>
              <a:buSzPts val="2400"/>
              <a:buChar char="●"/>
            </a:pPr>
            <a:r>
              <a:rPr lang="en-IN" sz="2400"/>
              <a:t>Deeper architecture</a:t>
            </a:r>
            <a:endParaRPr sz="2400"/>
          </a:p>
        </p:txBody>
      </p:sp>
      <p:sp>
        <p:nvSpPr>
          <p:cNvPr id="360" name="Google Shape;360;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61" name="Google Shape;361;p42"/>
          <p:cNvPicPr preferRelativeResize="0"/>
          <p:nvPr/>
        </p:nvPicPr>
        <p:blipFill>
          <a:blip r:embed="rId3">
            <a:alphaModFix/>
          </a:blip>
          <a:stretch>
            <a:fillRect/>
          </a:stretch>
        </p:blipFill>
        <p:spPr>
          <a:xfrm>
            <a:off x="9212964" y="1700838"/>
            <a:ext cx="2334936" cy="4100725"/>
          </a:xfrm>
          <a:prstGeom prst="rect">
            <a:avLst/>
          </a:prstGeom>
          <a:noFill/>
          <a:ln>
            <a:noFill/>
          </a:ln>
        </p:spPr>
      </p:pic>
      <p:pic>
        <p:nvPicPr>
          <p:cNvPr id="362" name="Google Shape;362;p42"/>
          <p:cNvPicPr preferRelativeResize="0"/>
          <p:nvPr/>
        </p:nvPicPr>
        <p:blipFill>
          <a:blip r:embed="rId4">
            <a:alphaModFix/>
          </a:blip>
          <a:stretch>
            <a:fillRect/>
          </a:stretch>
        </p:blipFill>
        <p:spPr>
          <a:xfrm>
            <a:off x="1018975" y="4943717"/>
            <a:ext cx="2334925" cy="1181358"/>
          </a:xfrm>
          <a:prstGeom prst="rect">
            <a:avLst/>
          </a:prstGeom>
          <a:noFill/>
          <a:ln>
            <a:noFill/>
          </a:ln>
        </p:spPr>
      </p:pic>
      <p:pic>
        <p:nvPicPr>
          <p:cNvPr id="363" name="Google Shape;363;p42"/>
          <p:cNvPicPr preferRelativeResize="0"/>
          <p:nvPr/>
        </p:nvPicPr>
        <p:blipFill>
          <a:blip r:embed="rId5">
            <a:alphaModFix/>
          </a:blip>
          <a:stretch>
            <a:fillRect/>
          </a:stretch>
        </p:blipFill>
        <p:spPr>
          <a:xfrm>
            <a:off x="5790502" y="1761035"/>
            <a:ext cx="1996775" cy="3980350"/>
          </a:xfrm>
          <a:prstGeom prst="rect">
            <a:avLst/>
          </a:prstGeom>
          <a:noFill/>
          <a:ln>
            <a:noFill/>
          </a:ln>
        </p:spPr>
      </p:pic>
      <p:sp>
        <p:nvSpPr>
          <p:cNvPr id="364" name="Google Shape;364;p42"/>
          <p:cNvSpPr txBox="1"/>
          <p:nvPr/>
        </p:nvSpPr>
        <p:spPr>
          <a:xfrm>
            <a:off x="5871350" y="5741375"/>
            <a:ext cx="1197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Clr>
                <a:schemeClr val="dk1"/>
              </a:buClr>
              <a:buSzPts val="1100"/>
              <a:buFont typeface="Arial"/>
              <a:buNone/>
            </a:pPr>
            <a:r>
              <a:rPr b="1" lang="en-IN" sz="1200">
                <a:solidFill>
                  <a:schemeClr val="dk1"/>
                </a:solidFill>
                <a:highlight>
                  <a:srgbClr val="FFFFFF"/>
                </a:highlight>
                <a:latin typeface="Calibri"/>
                <a:ea typeface="Calibri"/>
                <a:cs typeface="Calibri"/>
                <a:sym typeface="Calibri"/>
              </a:rPr>
              <a:t>RESNETv2</a:t>
            </a:r>
            <a:endParaRPr>
              <a:latin typeface="Calibri"/>
              <a:ea typeface="Calibri"/>
              <a:cs typeface="Calibri"/>
              <a:sym typeface="Calibri"/>
            </a:endParaRPr>
          </a:p>
        </p:txBody>
      </p:sp>
      <p:sp>
        <p:nvSpPr>
          <p:cNvPr id="365" name="Google Shape;365;p42"/>
          <p:cNvSpPr txBox="1"/>
          <p:nvPr/>
        </p:nvSpPr>
        <p:spPr>
          <a:xfrm>
            <a:off x="3283425" y="5349750"/>
            <a:ext cx="1569000" cy="3693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b="1" lang="en-IN" sz="1200">
                <a:solidFill>
                  <a:schemeClr val="dk1"/>
                </a:solidFill>
                <a:highlight>
                  <a:srgbClr val="FFFFFF"/>
                </a:highlight>
                <a:latin typeface="Calibri"/>
                <a:ea typeface="Calibri"/>
                <a:cs typeface="Calibri"/>
                <a:sym typeface="Calibri"/>
              </a:rPr>
              <a:t>Residual Blocks</a:t>
            </a:r>
            <a:endParaRPr>
              <a:latin typeface="Calibri"/>
              <a:ea typeface="Calibri"/>
              <a:cs typeface="Calibri"/>
              <a:sym typeface="Calibri"/>
            </a:endParaRPr>
          </a:p>
        </p:txBody>
      </p:sp>
      <p:sp>
        <p:nvSpPr>
          <p:cNvPr id="366" name="Google Shape;366;p42"/>
          <p:cNvSpPr txBox="1"/>
          <p:nvPr/>
        </p:nvSpPr>
        <p:spPr>
          <a:xfrm>
            <a:off x="9413575" y="5806650"/>
            <a:ext cx="1779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latin typeface="Calibri"/>
                <a:ea typeface="Calibri"/>
                <a:cs typeface="Calibri"/>
                <a:sym typeface="Calibri"/>
              </a:rPr>
              <a:t>Architecture</a:t>
            </a:r>
            <a:endParaRPr>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73" name="Google Shape;373;p43"/>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VGG19 Architecture</a:t>
            </a:r>
            <a:endParaRPr b="1" sz="2600"/>
          </a:p>
          <a:p>
            <a:pPr indent="-381000" lvl="0" marL="457200" rtl="0" algn="l">
              <a:spcBef>
                <a:spcPts val="1000"/>
              </a:spcBef>
              <a:spcAft>
                <a:spcPts val="0"/>
              </a:spcAft>
              <a:buSzPts val="2400"/>
              <a:buChar char="●"/>
            </a:pPr>
            <a:r>
              <a:rPr lang="en-IN" sz="2400"/>
              <a:t>Visual Geometry Group, 19 layers</a:t>
            </a:r>
            <a:endParaRPr sz="2400"/>
          </a:p>
          <a:p>
            <a:pPr indent="-381000" lvl="0" marL="457200" rtl="0" algn="l">
              <a:spcBef>
                <a:spcPts val="0"/>
              </a:spcBef>
              <a:spcAft>
                <a:spcPts val="0"/>
              </a:spcAft>
              <a:buSzPts val="2400"/>
              <a:buChar char="●"/>
            </a:pPr>
            <a:r>
              <a:rPr lang="en-IN" sz="2400"/>
              <a:t>Convolutional layers, max pooling layers, fully connected layers, increasing depth</a:t>
            </a:r>
            <a:endParaRPr sz="2400"/>
          </a:p>
          <a:p>
            <a:pPr indent="-381000" lvl="0" marL="457200" rtl="0" algn="l">
              <a:spcBef>
                <a:spcPts val="0"/>
              </a:spcBef>
              <a:spcAft>
                <a:spcPts val="0"/>
              </a:spcAft>
              <a:buSzPts val="2400"/>
              <a:buChar char="●"/>
            </a:pPr>
            <a:r>
              <a:rPr lang="en-IN" sz="2400"/>
              <a:t>Captures both local and global information from images</a:t>
            </a:r>
            <a:endParaRPr sz="2400"/>
          </a:p>
        </p:txBody>
      </p:sp>
      <p:sp>
        <p:nvSpPr>
          <p:cNvPr id="374" name="Google Shape;374;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75" name="Google Shape;375;p43"/>
          <p:cNvPicPr preferRelativeResize="0"/>
          <p:nvPr/>
        </p:nvPicPr>
        <p:blipFill>
          <a:blip r:embed="rId3">
            <a:alphaModFix/>
          </a:blip>
          <a:stretch>
            <a:fillRect/>
          </a:stretch>
        </p:blipFill>
        <p:spPr>
          <a:xfrm>
            <a:off x="2697025" y="3331950"/>
            <a:ext cx="6797950" cy="2343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82" name="Google Shape;382;p44"/>
          <p:cNvSpPr txBox="1"/>
          <p:nvPr>
            <p:ph idx="1" type="body"/>
          </p:nvPr>
        </p:nvSpPr>
        <p:spPr>
          <a:xfrm>
            <a:off x="471053" y="1575600"/>
            <a:ext cx="56430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Training</a:t>
            </a:r>
            <a:endParaRPr b="1" sz="2600"/>
          </a:p>
          <a:p>
            <a:pPr indent="0" lvl="0" marL="0" rtl="0" algn="l">
              <a:spcBef>
                <a:spcPts val="1000"/>
              </a:spcBef>
              <a:spcAft>
                <a:spcPts val="0"/>
              </a:spcAft>
              <a:buNone/>
            </a:pPr>
            <a:r>
              <a:rPr lang="en-IN" sz="2400"/>
              <a:t>Optimiser - Adam Optimiser</a:t>
            </a:r>
            <a:endParaRPr sz="2400"/>
          </a:p>
          <a:p>
            <a:pPr indent="-381000" lvl="0" marL="457200" rtl="0" algn="l">
              <a:spcBef>
                <a:spcPts val="1000"/>
              </a:spcBef>
              <a:spcAft>
                <a:spcPts val="0"/>
              </a:spcAft>
              <a:buSzPts val="2400"/>
              <a:buChar char="●"/>
            </a:pPr>
            <a:r>
              <a:rPr lang="en-IN" sz="2400"/>
              <a:t>Adam  + RMSprop</a:t>
            </a:r>
            <a:endParaRPr sz="2400"/>
          </a:p>
          <a:p>
            <a:pPr indent="-381000" lvl="0" marL="457200" rtl="0" algn="l">
              <a:spcBef>
                <a:spcPts val="0"/>
              </a:spcBef>
              <a:spcAft>
                <a:spcPts val="0"/>
              </a:spcAft>
              <a:buSzPts val="2400"/>
              <a:buChar char="●"/>
            </a:pPr>
            <a:r>
              <a:rPr lang="en-IN" sz="2400"/>
              <a:t>Adaptive Learning Rates</a:t>
            </a:r>
            <a:endParaRPr sz="2400"/>
          </a:p>
          <a:p>
            <a:pPr indent="-381000" lvl="0" marL="457200" rtl="0" algn="l">
              <a:spcBef>
                <a:spcPts val="0"/>
              </a:spcBef>
              <a:spcAft>
                <a:spcPts val="0"/>
              </a:spcAft>
              <a:buSzPts val="2400"/>
              <a:buChar char="●"/>
            </a:pPr>
            <a:r>
              <a:rPr lang="en-IN" sz="2400"/>
              <a:t>Momentum Optimization</a:t>
            </a:r>
            <a:endParaRPr sz="2400"/>
          </a:p>
          <a:p>
            <a:pPr indent="-381000" lvl="0" marL="457200" rtl="0" algn="l">
              <a:spcBef>
                <a:spcPts val="0"/>
              </a:spcBef>
              <a:spcAft>
                <a:spcPts val="0"/>
              </a:spcAft>
              <a:buSzPts val="2400"/>
              <a:buChar char="●"/>
            </a:pPr>
            <a:r>
              <a:rPr lang="en-IN" sz="2400"/>
              <a:t>Bias Correction</a:t>
            </a:r>
            <a:endParaRPr sz="2400"/>
          </a:p>
          <a:p>
            <a:pPr indent="-381000" lvl="0" marL="457200" rtl="0" algn="l">
              <a:spcBef>
                <a:spcPts val="0"/>
              </a:spcBef>
              <a:spcAft>
                <a:spcPts val="0"/>
              </a:spcAft>
              <a:buSzPts val="2400"/>
              <a:buChar char="●"/>
            </a:pPr>
            <a:r>
              <a:rPr lang="en-IN" sz="2400"/>
              <a:t>Weight Decay</a:t>
            </a:r>
            <a:endParaRPr sz="2400"/>
          </a:p>
          <a:p>
            <a:pPr indent="-381000" lvl="0" marL="457200" rtl="0" algn="l">
              <a:spcBef>
                <a:spcPts val="0"/>
              </a:spcBef>
              <a:spcAft>
                <a:spcPts val="0"/>
              </a:spcAft>
              <a:buSzPts val="2400"/>
              <a:buChar char="●"/>
            </a:pPr>
            <a:r>
              <a:rPr lang="en-IN" sz="2400"/>
              <a:t>Computational Efficiency</a:t>
            </a:r>
            <a:endParaRPr sz="2400"/>
          </a:p>
          <a:p>
            <a:pPr indent="0" lvl="0" marL="0" rtl="0" algn="l">
              <a:spcBef>
                <a:spcPts val="1000"/>
              </a:spcBef>
              <a:spcAft>
                <a:spcPts val="0"/>
              </a:spcAft>
              <a:buNone/>
            </a:pPr>
            <a:r>
              <a:rPr lang="en-IN" sz="2400"/>
              <a:t>Set learning rate = 0.01</a:t>
            </a:r>
            <a:endParaRPr sz="2400"/>
          </a:p>
        </p:txBody>
      </p:sp>
      <p:sp>
        <p:nvSpPr>
          <p:cNvPr id="383" name="Google Shape;383;p4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384" name="Google Shape;384;p44"/>
          <p:cNvSpPr txBox="1"/>
          <p:nvPr>
            <p:ph idx="1" type="body"/>
          </p:nvPr>
        </p:nvSpPr>
        <p:spPr>
          <a:xfrm>
            <a:off x="6284553" y="1575600"/>
            <a:ext cx="5643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IN" sz="2400"/>
              <a:t>Annealer - ReduceLROnPlateau</a:t>
            </a:r>
            <a:endParaRPr sz="2400"/>
          </a:p>
          <a:p>
            <a:pPr indent="-381000" lvl="0" marL="457200" rtl="0" algn="l">
              <a:spcBef>
                <a:spcPts val="1000"/>
              </a:spcBef>
              <a:spcAft>
                <a:spcPts val="0"/>
              </a:spcAft>
              <a:buSzPts val="2400"/>
              <a:buChar char="●"/>
            </a:pPr>
            <a:r>
              <a:rPr lang="en-IN" sz="2400"/>
              <a:t>ReduceLROnPlateau</a:t>
            </a:r>
            <a:endParaRPr sz="2400"/>
          </a:p>
          <a:p>
            <a:pPr indent="-381000" lvl="0" marL="457200" rtl="0" algn="l">
              <a:spcBef>
                <a:spcPts val="0"/>
              </a:spcBef>
              <a:spcAft>
                <a:spcPts val="0"/>
              </a:spcAft>
              <a:buSzPts val="2400"/>
              <a:buChar char="●"/>
            </a:pPr>
            <a:r>
              <a:rPr lang="en-IN" sz="2400"/>
              <a:t>Monitor Metric</a:t>
            </a:r>
            <a:endParaRPr sz="2400"/>
          </a:p>
          <a:p>
            <a:pPr indent="-381000" lvl="0" marL="457200" rtl="0" algn="l">
              <a:spcBef>
                <a:spcPts val="0"/>
              </a:spcBef>
              <a:spcAft>
                <a:spcPts val="0"/>
              </a:spcAft>
              <a:buSzPts val="2400"/>
              <a:buChar char="●"/>
            </a:pPr>
            <a:r>
              <a:rPr lang="en-IN" sz="2400"/>
              <a:t>Patience</a:t>
            </a:r>
            <a:endParaRPr sz="2400"/>
          </a:p>
          <a:p>
            <a:pPr indent="-381000" lvl="0" marL="457200" rtl="0" algn="l">
              <a:spcBef>
                <a:spcPts val="0"/>
              </a:spcBef>
              <a:spcAft>
                <a:spcPts val="0"/>
              </a:spcAft>
              <a:buSzPts val="2400"/>
              <a:buChar char="●"/>
            </a:pPr>
            <a:r>
              <a:rPr lang="en-IN" sz="2400"/>
              <a:t>Factor</a:t>
            </a:r>
            <a:endParaRPr sz="2400"/>
          </a:p>
          <a:p>
            <a:pPr indent="-381000" lvl="0" marL="457200" rtl="0" algn="l">
              <a:spcBef>
                <a:spcPts val="0"/>
              </a:spcBef>
              <a:spcAft>
                <a:spcPts val="0"/>
              </a:spcAft>
              <a:buSzPts val="2400"/>
              <a:buChar char="●"/>
            </a:pPr>
            <a:r>
              <a:rPr lang="en-IN" sz="2400"/>
              <a:t>Mode</a:t>
            </a:r>
            <a:endParaRPr sz="2400"/>
          </a:p>
          <a:p>
            <a:pPr indent="-381000" lvl="0" marL="457200" rtl="0" algn="l">
              <a:spcBef>
                <a:spcPts val="0"/>
              </a:spcBef>
              <a:spcAft>
                <a:spcPts val="0"/>
              </a:spcAft>
              <a:buSzPts val="2400"/>
              <a:buChar char="●"/>
            </a:pPr>
            <a:r>
              <a:rPr lang="en-IN" sz="2400"/>
              <a:t>Threshold</a:t>
            </a:r>
            <a:endParaRPr sz="2400"/>
          </a:p>
          <a:p>
            <a:pPr indent="-381000" lvl="0" marL="457200" rtl="0" algn="l">
              <a:spcBef>
                <a:spcPts val="0"/>
              </a:spcBef>
              <a:spcAft>
                <a:spcPts val="0"/>
              </a:spcAft>
              <a:buSzPts val="2400"/>
              <a:buChar char="●"/>
            </a:pPr>
            <a:r>
              <a:rPr lang="en-IN" sz="2400"/>
              <a:t>Cool-down</a:t>
            </a:r>
            <a:endParaRPr sz="2400"/>
          </a:p>
          <a:p>
            <a:pPr indent="0" lvl="0" marL="0" rtl="0" algn="just">
              <a:lnSpc>
                <a:spcPct val="150000"/>
              </a:lnSpc>
              <a:spcBef>
                <a:spcPts val="1500"/>
              </a:spcBef>
              <a:spcAft>
                <a:spcPts val="0"/>
              </a:spcAft>
              <a:buNone/>
            </a:pPr>
            <a:r>
              <a:rPr lang="en-IN" sz="2400"/>
              <a:t>“ReduceLROnPlateau(monitor='val_accuracy', factor=0.5, patience=5, verbose=1, min_lr=1e-3)”</a:t>
            </a:r>
            <a:endParaRPr sz="2400"/>
          </a:p>
          <a:p>
            <a:pPr indent="0" lvl="0" marL="0" rtl="0" algn="l">
              <a:spcBef>
                <a:spcPts val="1500"/>
              </a:spcBef>
              <a:spcAft>
                <a:spcPts val="0"/>
              </a:spcAft>
              <a:buNone/>
            </a:pPr>
            <a:r>
              <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5"/>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Implementation</a:t>
            </a:r>
            <a:endParaRPr/>
          </a:p>
        </p:txBody>
      </p:sp>
      <p:sp>
        <p:nvSpPr>
          <p:cNvPr id="391" name="Google Shape;391;p45"/>
          <p:cNvSpPr txBox="1"/>
          <p:nvPr>
            <p:ph idx="1" type="body"/>
          </p:nvPr>
        </p:nvSpPr>
        <p:spPr>
          <a:xfrm>
            <a:off x="471053" y="1575600"/>
            <a:ext cx="5643000" cy="4351200"/>
          </a:xfrm>
          <a:prstGeom prst="rect">
            <a:avLst/>
          </a:prstGeom>
        </p:spPr>
        <p:txBody>
          <a:bodyPr anchorCtr="0" anchor="t" bIns="45700" lIns="91425" spcFirstLastPara="1" rIns="91425" wrap="square" tIns="45700">
            <a:normAutofit fontScale="92500" lnSpcReduction="10000"/>
          </a:bodyPr>
          <a:lstStyle/>
          <a:p>
            <a:pPr indent="0" lvl="0" marL="0" rtl="0" algn="l">
              <a:spcBef>
                <a:spcPts val="1000"/>
              </a:spcBef>
              <a:spcAft>
                <a:spcPts val="0"/>
              </a:spcAft>
              <a:buNone/>
            </a:pPr>
            <a:r>
              <a:rPr b="1" lang="en-IN" sz="2600"/>
              <a:t>Ensemble</a:t>
            </a:r>
            <a:endParaRPr b="1" sz="2600"/>
          </a:p>
          <a:p>
            <a:pPr indent="-369570" lvl="0" marL="457200" rtl="0" algn="just">
              <a:lnSpc>
                <a:spcPct val="150000"/>
              </a:lnSpc>
              <a:spcBef>
                <a:spcPts val="1500"/>
              </a:spcBef>
              <a:spcAft>
                <a:spcPts val="0"/>
              </a:spcAft>
              <a:buSzPct val="100000"/>
              <a:buFont typeface="Calibri"/>
              <a:buChar char="●"/>
            </a:pPr>
            <a:r>
              <a:rPr lang="en-IN" sz="2400"/>
              <a:t>ML technique that involves combining multiple individual models, called base models or weak learners, to create a more robust and accurate prediction model.</a:t>
            </a:r>
            <a:endParaRPr sz="2400"/>
          </a:p>
          <a:p>
            <a:pPr indent="-369570" lvl="0" marL="457200" rtl="0" algn="just">
              <a:lnSpc>
                <a:spcPct val="150000"/>
              </a:lnSpc>
              <a:spcBef>
                <a:spcPts val="0"/>
              </a:spcBef>
              <a:spcAft>
                <a:spcPts val="0"/>
              </a:spcAft>
              <a:buSzPct val="100000"/>
              <a:buFont typeface="Calibri"/>
              <a:buChar char="●"/>
            </a:pPr>
            <a:r>
              <a:rPr lang="en-IN" sz="2400"/>
              <a:t>We have tried to ensemble the predictions of all the models based on the accuracy as a heuristic knowledge to weight the predictions of each model. </a:t>
            </a:r>
            <a:endParaRPr sz="2400"/>
          </a:p>
        </p:txBody>
      </p:sp>
      <p:sp>
        <p:nvSpPr>
          <p:cNvPr id="392" name="Google Shape;392;p4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393" name="Google Shape;393;p45"/>
          <p:cNvPicPr preferRelativeResize="0"/>
          <p:nvPr/>
        </p:nvPicPr>
        <p:blipFill>
          <a:blip r:embed="rId3">
            <a:alphaModFix/>
          </a:blip>
          <a:stretch>
            <a:fillRect/>
          </a:stretch>
        </p:blipFill>
        <p:spPr>
          <a:xfrm>
            <a:off x="7078978" y="1575600"/>
            <a:ext cx="4032197" cy="4351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Metrics</a:t>
            </a:r>
            <a:endParaRPr/>
          </a:p>
        </p:txBody>
      </p:sp>
      <p:sp>
        <p:nvSpPr>
          <p:cNvPr id="400" name="Google Shape;400;p46"/>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lnSpc>
                <a:spcPct val="70000"/>
              </a:lnSpc>
              <a:spcBef>
                <a:spcPts val="1000"/>
              </a:spcBef>
              <a:spcAft>
                <a:spcPts val="0"/>
              </a:spcAft>
              <a:buNone/>
            </a:pPr>
            <a:r>
              <a:rPr b="1" lang="en-IN" sz="2600"/>
              <a:t>Metrics Used for Segmentation</a:t>
            </a:r>
            <a:endParaRPr b="1" sz="2600"/>
          </a:p>
          <a:p>
            <a:pPr indent="-381000" lvl="0" marL="457200" rtl="0" algn="l">
              <a:lnSpc>
                <a:spcPct val="70000"/>
              </a:lnSpc>
              <a:spcBef>
                <a:spcPts val="1000"/>
              </a:spcBef>
              <a:spcAft>
                <a:spcPts val="0"/>
              </a:spcAft>
              <a:buSzPts val="2400"/>
              <a:buChar char="●"/>
            </a:pPr>
            <a:r>
              <a:rPr lang="en-IN" sz="2400"/>
              <a:t>Dice score</a:t>
            </a:r>
            <a:endParaRPr sz="2400"/>
          </a:p>
          <a:p>
            <a:pPr indent="0" lvl="0" marL="0" rtl="0" algn="l">
              <a:lnSpc>
                <a:spcPct val="70000"/>
              </a:lnSpc>
              <a:spcBef>
                <a:spcPts val="1000"/>
              </a:spcBef>
              <a:spcAft>
                <a:spcPts val="0"/>
              </a:spcAft>
              <a:buNone/>
            </a:pPr>
            <a:r>
              <a:t/>
            </a:r>
            <a:endParaRPr sz="2400"/>
          </a:p>
          <a:p>
            <a:pPr indent="0" lvl="0" marL="0" rtl="0" algn="l">
              <a:lnSpc>
                <a:spcPct val="70000"/>
              </a:lnSpc>
              <a:spcBef>
                <a:spcPts val="1000"/>
              </a:spcBef>
              <a:spcAft>
                <a:spcPts val="0"/>
              </a:spcAft>
              <a:buNone/>
            </a:pPr>
            <a:r>
              <a:rPr b="1" lang="en-IN" sz="2600"/>
              <a:t>Metrics Used for Classification</a:t>
            </a:r>
            <a:endParaRPr b="1" sz="2600"/>
          </a:p>
          <a:p>
            <a:pPr indent="-381000" lvl="0" marL="457200" rtl="0" algn="l">
              <a:lnSpc>
                <a:spcPct val="70000"/>
              </a:lnSpc>
              <a:spcBef>
                <a:spcPts val="1000"/>
              </a:spcBef>
              <a:spcAft>
                <a:spcPts val="0"/>
              </a:spcAft>
              <a:buSzPts val="2400"/>
              <a:buChar char="●"/>
            </a:pPr>
            <a:r>
              <a:rPr lang="en-IN" sz="2400"/>
              <a:t>Performance metrics</a:t>
            </a:r>
            <a:endParaRPr sz="2400"/>
          </a:p>
          <a:p>
            <a:pPr indent="-381000" lvl="0" marL="457200" rtl="0" algn="l">
              <a:lnSpc>
                <a:spcPct val="70000"/>
              </a:lnSpc>
              <a:spcBef>
                <a:spcPts val="0"/>
              </a:spcBef>
              <a:spcAft>
                <a:spcPts val="0"/>
              </a:spcAft>
              <a:buSzPts val="2400"/>
              <a:buChar char="●"/>
            </a:pPr>
            <a:r>
              <a:rPr lang="en-IN" sz="2400"/>
              <a:t>Confusion matrix</a:t>
            </a:r>
            <a:endParaRPr sz="2400"/>
          </a:p>
          <a:p>
            <a:pPr indent="-381000" lvl="0" marL="457200" rtl="0" algn="l">
              <a:lnSpc>
                <a:spcPct val="70000"/>
              </a:lnSpc>
              <a:spcBef>
                <a:spcPts val="0"/>
              </a:spcBef>
              <a:spcAft>
                <a:spcPts val="0"/>
              </a:spcAft>
              <a:buSzPts val="2400"/>
              <a:buChar char="●"/>
            </a:pPr>
            <a:r>
              <a:rPr lang="en-IN" sz="2400"/>
              <a:t>Accuracy</a:t>
            </a:r>
            <a:endParaRPr sz="2400"/>
          </a:p>
          <a:p>
            <a:pPr indent="-381000" lvl="0" marL="457200" rtl="0" algn="l">
              <a:lnSpc>
                <a:spcPct val="70000"/>
              </a:lnSpc>
              <a:spcBef>
                <a:spcPts val="0"/>
              </a:spcBef>
              <a:spcAft>
                <a:spcPts val="0"/>
              </a:spcAft>
              <a:buSzPts val="2400"/>
              <a:buChar char="●"/>
            </a:pPr>
            <a:r>
              <a:rPr lang="en-IN" sz="2400"/>
              <a:t>Precision</a:t>
            </a:r>
            <a:endParaRPr sz="2400"/>
          </a:p>
          <a:p>
            <a:pPr indent="-381000" lvl="0" marL="457200" rtl="0" algn="l">
              <a:lnSpc>
                <a:spcPct val="70000"/>
              </a:lnSpc>
              <a:spcBef>
                <a:spcPts val="0"/>
              </a:spcBef>
              <a:spcAft>
                <a:spcPts val="0"/>
              </a:spcAft>
              <a:buSzPts val="2400"/>
              <a:buChar char="●"/>
            </a:pPr>
            <a:r>
              <a:rPr lang="en-IN" sz="2400"/>
              <a:t>Recall or </a:t>
            </a:r>
            <a:r>
              <a:rPr lang="en-IN" sz="2400"/>
              <a:t>sensitivity</a:t>
            </a:r>
            <a:endParaRPr sz="2400"/>
          </a:p>
          <a:p>
            <a:pPr indent="-381000" lvl="0" marL="457200" rtl="0" algn="l">
              <a:lnSpc>
                <a:spcPct val="70000"/>
              </a:lnSpc>
              <a:spcBef>
                <a:spcPts val="0"/>
              </a:spcBef>
              <a:spcAft>
                <a:spcPts val="0"/>
              </a:spcAft>
              <a:buSzPts val="2400"/>
              <a:buChar char="●"/>
            </a:pPr>
            <a:r>
              <a:rPr lang="en-IN" sz="2400"/>
              <a:t>F1 score</a:t>
            </a:r>
            <a:endParaRPr sz="2400"/>
          </a:p>
        </p:txBody>
      </p:sp>
      <p:sp>
        <p:nvSpPr>
          <p:cNvPr id="401" name="Google Shape;401;p4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408" name="Google Shape;408;p47"/>
          <p:cNvSpPr txBox="1"/>
          <p:nvPr>
            <p:ph idx="1" type="body"/>
          </p:nvPr>
        </p:nvSpPr>
        <p:spPr>
          <a:xfrm>
            <a:off x="471050" y="1575600"/>
            <a:ext cx="4721100" cy="4351200"/>
          </a:xfrm>
          <a:prstGeom prst="rect">
            <a:avLst/>
          </a:prstGeom>
        </p:spPr>
        <p:txBody>
          <a:bodyPr anchorCtr="0" anchor="t" bIns="45700" lIns="91425" spcFirstLastPara="1" rIns="91425" wrap="square" tIns="45700">
            <a:normAutofit fontScale="85000" lnSpcReduction="20000"/>
          </a:bodyPr>
          <a:lstStyle/>
          <a:p>
            <a:pPr indent="0" lvl="0" marL="0" rtl="0" algn="l">
              <a:spcBef>
                <a:spcPts val="1000"/>
              </a:spcBef>
              <a:spcAft>
                <a:spcPts val="0"/>
              </a:spcAft>
              <a:buNone/>
            </a:pPr>
            <a:r>
              <a:rPr b="1" lang="en-IN" sz="2600"/>
              <a:t>Result for Brain Tumor Segmentation - SEGRESNET</a:t>
            </a:r>
            <a:endParaRPr b="1" sz="2600"/>
          </a:p>
          <a:p>
            <a:pPr indent="0" lvl="0" marL="0" rtl="0" algn="l">
              <a:spcBef>
                <a:spcPts val="1000"/>
              </a:spcBef>
              <a:spcAft>
                <a:spcPts val="0"/>
              </a:spcAft>
              <a:buNone/>
            </a:pPr>
            <a:r>
              <a:t/>
            </a:r>
            <a:endParaRPr b="1" sz="2600"/>
          </a:p>
          <a:p>
            <a:pPr indent="0" lvl="0" marL="0" rtl="0" algn="just">
              <a:lnSpc>
                <a:spcPct val="150000"/>
              </a:lnSpc>
              <a:spcBef>
                <a:spcPts val="0"/>
              </a:spcBef>
              <a:spcAft>
                <a:spcPts val="0"/>
              </a:spcAft>
              <a:buClr>
                <a:schemeClr val="dk1"/>
              </a:buClr>
              <a:buSzPct val="45833"/>
              <a:buFont typeface="Arial"/>
              <a:buNone/>
            </a:pPr>
            <a:r>
              <a:rPr lang="en-IN" sz="2400"/>
              <a:t>Dice Scores:</a:t>
            </a:r>
            <a:endParaRPr sz="2400"/>
          </a:p>
          <a:p>
            <a:pPr indent="-358140" lvl="0" marL="457200" rtl="0" algn="just">
              <a:lnSpc>
                <a:spcPct val="150000"/>
              </a:lnSpc>
              <a:spcBef>
                <a:spcPts val="0"/>
              </a:spcBef>
              <a:spcAft>
                <a:spcPts val="0"/>
              </a:spcAft>
              <a:buClr>
                <a:srgbClr val="212121"/>
              </a:buClr>
              <a:buSzPct val="100000"/>
              <a:buChar char="●"/>
            </a:pPr>
            <a:r>
              <a:rPr lang="en-IN" sz="2400">
                <a:solidFill>
                  <a:srgbClr val="212121"/>
                </a:solidFill>
                <a:highlight>
                  <a:srgbClr val="FFFFFF"/>
                </a:highlight>
              </a:rPr>
              <a:t>Metric on original image spacing:  0.7625482082366943</a:t>
            </a:r>
            <a:endParaRPr sz="2400">
              <a:solidFill>
                <a:srgbClr val="212121"/>
              </a:solidFill>
              <a:highlight>
                <a:srgbClr val="FFFFFF"/>
              </a:highlight>
            </a:endParaRPr>
          </a:p>
          <a:p>
            <a:pPr indent="-358140" lvl="0" marL="457200" rtl="0" algn="just">
              <a:lnSpc>
                <a:spcPct val="150000"/>
              </a:lnSpc>
              <a:spcBef>
                <a:spcPts val="0"/>
              </a:spcBef>
              <a:spcAft>
                <a:spcPts val="0"/>
              </a:spcAft>
              <a:buClr>
                <a:srgbClr val="212121"/>
              </a:buClr>
              <a:buSzPct val="100000"/>
              <a:buChar char="●"/>
            </a:pPr>
            <a:r>
              <a:rPr lang="en-IN" sz="2400">
                <a:solidFill>
                  <a:srgbClr val="212121"/>
                </a:solidFill>
                <a:highlight>
                  <a:srgbClr val="FFFFFF"/>
                </a:highlight>
              </a:rPr>
              <a:t>Metric for tumor Core: 0.8078</a:t>
            </a:r>
            <a:endParaRPr sz="2400">
              <a:solidFill>
                <a:srgbClr val="212121"/>
              </a:solidFill>
              <a:highlight>
                <a:srgbClr val="FFFFFF"/>
              </a:highlight>
            </a:endParaRPr>
          </a:p>
          <a:p>
            <a:pPr indent="-358140" lvl="0" marL="457200" rtl="0" algn="just">
              <a:lnSpc>
                <a:spcPct val="150000"/>
              </a:lnSpc>
              <a:spcBef>
                <a:spcPts val="0"/>
              </a:spcBef>
              <a:spcAft>
                <a:spcPts val="0"/>
              </a:spcAft>
              <a:buClr>
                <a:srgbClr val="212121"/>
              </a:buClr>
              <a:buSzPct val="100000"/>
              <a:buChar char="●"/>
            </a:pPr>
            <a:r>
              <a:rPr lang="en-IN" sz="2400">
                <a:solidFill>
                  <a:srgbClr val="212121"/>
                </a:solidFill>
                <a:highlight>
                  <a:srgbClr val="FFFFFF"/>
                </a:highlight>
              </a:rPr>
              <a:t>Metric for Whole tumor: 0.9002</a:t>
            </a:r>
            <a:endParaRPr sz="2400">
              <a:solidFill>
                <a:srgbClr val="212121"/>
              </a:solidFill>
              <a:highlight>
                <a:srgbClr val="FFFFFF"/>
              </a:highlight>
            </a:endParaRPr>
          </a:p>
          <a:p>
            <a:pPr indent="-358140" lvl="0" marL="457200" rtl="0" algn="just">
              <a:lnSpc>
                <a:spcPct val="150000"/>
              </a:lnSpc>
              <a:spcBef>
                <a:spcPts val="0"/>
              </a:spcBef>
              <a:spcAft>
                <a:spcPts val="0"/>
              </a:spcAft>
              <a:buClr>
                <a:srgbClr val="212121"/>
              </a:buClr>
              <a:buSzPct val="100000"/>
              <a:buChar char="●"/>
            </a:pPr>
            <a:r>
              <a:rPr lang="en-IN" sz="2400">
                <a:solidFill>
                  <a:srgbClr val="212121"/>
                </a:solidFill>
                <a:highlight>
                  <a:srgbClr val="FFFFFF"/>
                </a:highlight>
              </a:rPr>
              <a:t>Metric enhancing tumor: 0.5796</a:t>
            </a:r>
            <a:endParaRPr sz="2400">
              <a:solidFill>
                <a:srgbClr val="212121"/>
              </a:solidFill>
              <a:highlight>
                <a:srgbClr val="FFFFFF"/>
              </a:highlight>
            </a:endParaRPr>
          </a:p>
          <a:p>
            <a:pPr indent="-358140" lvl="0" marL="457200" rtl="0" algn="just">
              <a:lnSpc>
                <a:spcPct val="150000"/>
              </a:lnSpc>
              <a:spcBef>
                <a:spcPts val="0"/>
              </a:spcBef>
              <a:spcAft>
                <a:spcPts val="0"/>
              </a:spcAft>
              <a:buClr>
                <a:srgbClr val="212121"/>
              </a:buClr>
              <a:buSzPct val="100000"/>
              <a:buChar char="●"/>
            </a:pPr>
            <a:r>
              <a:rPr lang="en-IN" sz="2400">
                <a:solidFill>
                  <a:srgbClr val="212121"/>
                </a:solidFill>
                <a:highlight>
                  <a:srgbClr val="FFFFFF"/>
                </a:highlight>
              </a:rPr>
              <a:t>Results achieved at 63 epochs</a:t>
            </a:r>
            <a:endParaRPr sz="2400">
              <a:solidFill>
                <a:srgbClr val="212121"/>
              </a:solidFill>
              <a:highlight>
                <a:srgbClr val="FFFFFF"/>
              </a:highlight>
            </a:endParaRPr>
          </a:p>
          <a:p>
            <a:pPr indent="0" lvl="0" marL="0" rtl="0" algn="l">
              <a:spcBef>
                <a:spcPts val="1000"/>
              </a:spcBef>
              <a:spcAft>
                <a:spcPts val="0"/>
              </a:spcAft>
              <a:buNone/>
            </a:pPr>
            <a:r>
              <a:t/>
            </a:r>
            <a:endParaRPr sz="2400"/>
          </a:p>
        </p:txBody>
      </p:sp>
      <p:sp>
        <p:nvSpPr>
          <p:cNvPr id="409" name="Google Shape;409;p4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10" name="Google Shape;410;p47"/>
          <p:cNvPicPr preferRelativeResize="0"/>
          <p:nvPr/>
        </p:nvPicPr>
        <p:blipFill>
          <a:blip r:embed="rId3">
            <a:alphaModFix/>
          </a:blip>
          <a:stretch>
            <a:fillRect/>
          </a:stretch>
        </p:blipFill>
        <p:spPr>
          <a:xfrm>
            <a:off x="5430275" y="1526622"/>
            <a:ext cx="4857750" cy="1190625"/>
          </a:xfrm>
          <a:prstGeom prst="rect">
            <a:avLst/>
          </a:prstGeom>
          <a:noFill/>
          <a:ln>
            <a:noFill/>
          </a:ln>
        </p:spPr>
      </p:pic>
      <p:pic>
        <p:nvPicPr>
          <p:cNvPr id="411" name="Google Shape;411;p47"/>
          <p:cNvPicPr preferRelativeResize="0"/>
          <p:nvPr/>
        </p:nvPicPr>
        <p:blipFill>
          <a:blip r:embed="rId4">
            <a:alphaModFix/>
          </a:blip>
          <a:stretch>
            <a:fillRect/>
          </a:stretch>
        </p:blipFill>
        <p:spPr>
          <a:xfrm>
            <a:off x="5430275" y="2918172"/>
            <a:ext cx="4114800" cy="1343025"/>
          </a:xfrm>
          <a:prstGeom prst="rect">
            <a:avLst/>
          </a:prstGeom>
          <a:noFill/>
          <a:ln>
            <a:noFill/>
          </a:ln>
        </p:spPr>
      </p:pic>
      <p:pic>
        <p:nvPicPr>
          <p:cNvPr id="412" name="Google Shape;412;p47"/>
          <p:cNvPicPr preferRelativeResize="0"/>
          <p:nvPr/>
        </p:nvPicPr>
        <p:blipFill>
          <a:blip r:embed="rId5">
            <a:alphaModFix/>
          </a:blip>
          <a:stretch>
            <a:fillRect/>
          </a:stretch>
        </p:blipFill>
        <p:spPr>
          <a:xfrm>
            <a:off x="5430275" y="4510647"/>
            <a:ext cx="3943350" cy="1285875"/>
          </a:xfrm>
          <a:prstGeom prst="rect">
            <a:avLst/>
          </a:prstGeom>
          <a:noFill/>
          <a:ln>
            <a:noFill/>
          </a:ln>
        </p:spPr>
      </p:pic>
      <p:sp>
        <p:nvSpPr>
          <p:cNvPr id="413" name="Google Shape;413;p47"/>
          <p:cNvSpPr txBox="1"/>
          <p:nvPr/>
        </p:nvSpPr>
        <p:spPr>
          <a:xfrm>
            <a:off x="10448775" y="1921838"/>
            <a:ext cx="16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Original Image</a:t>
            </a:r>
            <a:endParaRPr>
              <a:latin typeface="Calibri"/>
              <a:ea typeface="Calibri"/>
              <a:cs typeface="Calibri"/>
              <a:sym typeface="Calibri"/>
            </a:endParaRPr>
          </a:p>
        </p:txBody>
      </p:sp>
      <p:sp>
        <p:nvSpPr>
          <p:cNvPr id="414" name="Google Shape;414;p47"/>
          <p:cNvSpPr txBox="1"/>
          <p:nvPr/>
        </p:nvSpPr>
        <p:spPr>
          <a:xfrm>
            <a:off x="10448775" y="3389575"/>
            <a:ext cx="16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Ground Truth</a:t>
            </a:r>
            <a:endParaRPr>
              <a:latin typeface="Calibri"/>
              <a:ea typeface="Calibri"/>
              <a:cs typeface="Calibri"/>
              <a:sym typeface="Calibri"/>
            </a:endParaRPr>
          </a:p>
        </p:txBody>
      </p:sp>
      <p:sp>
        <p:nvSpPr>
          <p:cNvPr id="415" name="Google Shape;415;p47"/>
          <p:cNvSpPr txBox="1"/>
          <p:nvPr/>
        </p:nvSpPr>
        <p:spPr>
          <a:xfrm>
            <a:off x="10448775" y="4953475"/>
            <a:ext cx="163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Output</a:t>
            </a:r>
            <a:endParaRPr>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8"/>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422" name="Google Shape;422;p48"/>
          <p:cNvSpPr txBox="1"/>
          <p:nvPr>
            <p:ph idx="1" type="body"/>
          </p:nvPr>
        </p:nvSpPr>
        <p:spPr>
          <a:xfrm>
            <a:off x="471050" y="1575600"/>
            <a:ext cx="52548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b="1" lang="en-IN" sz="2600"/>
              <a:t>Brain Tumor Segmentation - UNETR</a:t>
            </a:r>
            <a:endParaRPr b="1" sz="2600"/>
          </a:p>
          <a:p>
            <a:pPr indent="0" lvl="0" marL="0" rtl="0" algn="l">
              <a:spcBef>
                <a:spcPts val="1000"/>
              </a:spcBef>
              <a:spcAft>
                <a:spcPts val="0"/>
              </a:spcAft>
              <a:buNone/>
            </a:pPr>
            <a:r>
              <a:t/>
            </a:r>
            <a:endParaRPr sz="2400"/>
          </a:p>
          <a:p>
            <a:pPr indent="0" lvl="0" marL="0" rtl="0" algn="just">
              <a:lnSpc>
                <a:spcPct val="150000"/>
              </a:lnSpc>
              <a:spcBef>
                <a:spcPts val="0"/>
              </a:spcBef>
              <a:spcAft>
                <a:spcPts val="0"/>
              </a:spcAft>
              <a:buClr>
                <a:schemeClr val="dk1"/>
              </a:buClr>
              <a:buSzPts val="1100"/>
              <a:buFont typeface="Arial"/>
              <a:buNone/>
            </a:pPr>
            <a:r>
              <a:rPr lang="en-IN" sz="2400"/>
              <a:t>Dice Scores:</a:t>
            </a:r>
            <a:endParaRPr sz="2400"/>
          </a:p>
          <a:p>
            <a:pPr indent="-381000" lvl="0" marL="457200" rtl="0" algn="just">
              <a:lnSpc>
                <a:spcPct val="150000"/>
              </a:lnSpc>
              <a:spcBef>
                <a:spcPts val="0"/>
              </a:spcBef>
              <a:spcAft>
                <a:spcPts val="0"/>
              </a:spcAft>
              <a:buClr>
                <a:srgbClr val="212121"/>
              </a:buClr>
              <a:buSzPts val="2400"/>
              <a:buChar char="●"/>
            </a:pPr>
            <a:r>
              <a:rPr lang="en-IN" sz="2400">
                <a:solidFill>
                  <a:srgbClr val="212121"/>
                </a:solidFill>
                <a:highlight>
                  <a:srgbClr val="FFFFFF"/>
                </a:highlight>
              </a:rPr>
              <a:t>Metric on original image spacing:  0.737675666809082</a:t>
            </a:r>
            <a:endParaRPr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lang="en-IN" sz="2400">
                <a:solidFill>
                  <a:srgbClr val="212121"/>
                </a:solidFill>
                <a:highlight>
                  <a:srgbClr val="FFFFFF"/>
                </a:highlight>
              </a:rPr>
              <a:t>Metric tumor Core: 0.7786</a:t>
            </a:r>
            <a:endParaRPr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lang="en-IN" sz="2400">
                <a:solidFill>
                  <a:srgbClr val="212121"/>
                </a:solidFill>
                <a:highlight>
                  <a:srgbClr val="FFFFFF"/>
                </a:highlight>
              </a:rPr>
              <a:t>Metric Whole tumor: 0.8912</a:t>
            </a:r>
            <a:endParaRPr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lang="en-IN" sz="2400">
                <a:solidFill>
                  <a:srgbClr val="212121"/>
                </a:solidFill>
                <a:highlight>
                  <a:srgbClr val="FFFFFF"/>
                </a:highlight>
              </a:rPr>
              <a:t>Metric Enhancing tumor: 0.5432</a:t>
            </a:r>
            <a:endParaRPr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lang="en-IN" sz="2400">
                <a:solidFill>
                  <a:srgbClr val="212121"/>
                </a:solidFill>
                <a:highlight>
                  <a:srgbClr val="FFFFFF"/>
                </a:highlight>
              </a:rPr>
              <a:t>Results achieved at 47 epochs</a:t>
            </a:r>
            <a:endParaRPr sz="2400">
              <a:solidFill>
                <a:srgbClr val="212121"/>
              </a:solidFill>
              <a:highlight>
                <a:srgbClr val="FFFFFF"/>
              </a:highlight>
            </a:endParaRPr>
          </a:p>
          <a:p>
            <a:pPr indent="0" lvl="0" marL="0" rtl="0" algn="l">
              <a:spcBef>
                <a:spcPts val="1000"/>
              </a:spcBef>
              <a:spcAft>
                <a:spcPts val="0"/>
              </a:spcAft>
              <a:buNone/>
            </a:pPr>
            <a:r>
              <a:t/>
            </a:r>
            <a:endParaRPr sz="2400"/>
          </a:p>
        </p:txBody>
      </p:sp>
      <p:sp>
        <p:nvSpPr>
          <p:cNvPr id="423" name="Google Shape;423;p4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24" name="Google Shape;424;p48"/>
          <p:cNvPicPr preferRelativeResize="0"/>
          <p:nvPr/>
        </p:nvPicPr>
        <p:blipFill>
          <a:blip r:embed="rId3">
            <a:alphaModFix/>
          </a:blip>
          <a:stretch>
            <a:fillRect/>
          </a:stretch>
        </p:blipFill>
        <p:spPr>
          <a:xfrm>
            <a:off x="6023800" y="1546147"/>
            <a:ext cx="4857750" cy="1190625"/>
          </a:xfrm>
          <a:prstGeom prst="rect">
            <a:avLst/>
          </a:prstGeom>
          <a:noFill/>
          <a:ln>
            <a:noFill/>
          </a:ln>
        </p:spPr>
      </p:pic>
      <p:pic>
        <p:nvPicPr>
          <p:cNvPr id="425" name="Google Shape;425;p48"/>
          <p:cNvPicPr preferRelativeResize="0"/>
          <p:nvPr/>
        </p:nvPicPr>
        <p:blipFill>
          <a:blip r:embed="rId4">
            <a:alphaModFix/>
          </a:blip>
          <a:stretch>
            <a:fillRect/>
          </a:stretch>
        </p:blipFill>
        <p:spPr>
          <a:xfrm>
            <a:off x="6023788" y="2991247"/>
            <a:ext cx="4114800" cy="1343025"/>
          </a:xfrm>
          <a:prstGeom prst="rect">
            <a:avLst/>
          </a:prstGeom>
          <a:noFill/>
          <a:ln>
            <a:noFill/>
          </a:ln>
        </p:spPr>
      </p:pic>
      <p:pic>
        <p:nvPicPr>
          <p:cNvPr id="426" name="Google Shape;426;p48"/>
          <p:cNvPicPr preferRelativeResize="0"/>
          <p:nvPr/>
        </p:nvPicPr>
        <p:blipFill>
          <a:blip r:embed="rId5">
            <a:alphaModFix/>
          </a:blip>
          <a:stretch>
            <a:fillRect/>
          </a:stretch>
        </p:blipFill>
        <p:spPr>
          <a:xfrm>
            <a:off x="6028563" y="4588760"/>
            <a:ext cx="4105275" cy="1343025"/>
          </a:xfrm>
          <a:prstGeom prst="rect">
            <a:avLst/>
          </a:prstGeom>
          <a:noFill/>
          <a:ln>
            <a:noFill/>
          </a:ln>
        </p:spPr>
      </p:pic>
      <p:sp>
        <p:nvSpPr>
          <p:cNvPr id="427" name="Google Shape;427;p48"/>
          <p:cNvSpPr txBox="1"/>
          <p:nvPr/>
        </p:nvSpPr>
        <p:spPr>
          <a:xfrm>
            <a:off x="11179500" y="1833663"/>
            <a:ext cx="80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Original Image</a:t>
            </a:r>
            <a:endParaRPr>
              <a:latin typeface="Calibri"/>
              <a:ea typeface="Calibri"/>
              <a:cs typeface="Calibri"/>
              <a:sym typeface="Calibri"/>
            </a:endParaRPr>
          </a:p>
        </p:txBody>
      </p:sp>
      <p:sp>
        <p:nvSpPr>
          <p:cNvPr id="428" name="Google Shape;428;p48"/>
          <p:cNvSpPr txBox="1"/>
          <p:nvPr/>
        </p:nvSpPr>
        <p:spPr>
          <a:xfrm>
            <a:off x="10513450" y="3551100"/>
            <a:ext cx="13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Ground Truth</a:t>
            </a:r>
            <a:endParaRPr>
              <a:latin typeface="Calibri"/>
              <a:ea typeface="Calibri"/>
              <a:cs typeface="Calibri"/>
              <a:sym typeface="Calibri"/>
            </a:endParaRPr>
          </a:p>
        </p:txBody>
      </p:sp>
      <p:sp>
        <p:nvSpPr>
          <p:cNvPr id="429" name="Google Shape;429;p48"/>
          <p:cNvSpPr txBox="1"/>
          <p:nvPr/>
        </p:nvSpPr>
        <p:spPr>
          <a:xfrm>
            <a:off x="10678200" y="5143025"/>
            <a:ext cx="131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Output</a:t>
            </a:r>
            <a:endParaRPr>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9"/>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436" name="Google Shape;436;p49"/>
          <p:cNvSpPr txBox="1"/>
          <p:nvPr>
            <p:ph idx="1" type="body"/>
          </p:nvPr>
        </p:nvSpPr>
        <p:spPr>
          <a:xfrm>
            <a:off x="471050" y="1575600"/>
            <a:ext cx="4737300" cy="4351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b="1" lang="en-IN" sz="2600"/>
              <a:t>Brain Tumor Segmentation - Mean Ensemble</a:t>
            </a:r>
            <a:endParaRPr b="1" sz="2600"/>
          </a:p>
          <a:p>
            <a:pPr indent="0" lvl="0" marL="0" rtl="0" algn="l">
              <a:spcBef>
                <a:spcPts val="1000"/>
              </a:spcBef>
              <a:spcAft>
                <a:spcPts val="0"/>
              </a:spcAft>
              <a:buNone/>
            </a:pPr>
            <a:r>
              <a:t/>
            </a:r>
            <a:endParaRPr b="1" sz="2600"/>
          </a:p>
          <a:p>
            <a:pPr indent="0" lvl="0" marL="0" rtl="0" algn="just">
              <a:lnSpc>
                <a:spcPct val="150000"/>
              </a:lnSpc>
              <a:spcBef>
                <a:spcPts val="0"/>
              </a:spcBef>
              <a:spcAft>
                <a:spcPts val="0"/>
              </a:spcAft>
              <a:buClr>
                <a:schemeClr val="dk1"/>
              </a:buClr>
              <a:buSzPts val="1100"/>
              <a:buFont typeface="Arial"/>
              <a:buNone/>
            </a:pPr>
            <a:r>
              <a:rPr b="1" lang="en-IN" sz="2400"/>
              <a:t>Dice Scores:</a:t>
            </a:r>
            <a:endParaRPr b="1" sz="2400"/>
          </a:p>
          <a:p>
            <a:pPr indent="-381000" lvl="0" marL="457200" rtl="0" algn="just">
              <a:lnSpc>
                <a:spcPct val="150000"/>
              </a:lnSpc>
              <a:spcBef>
                <a:spcPts val="0"/>
              </a:spcBef>
              <a:spcAft>
                <a:spcPts val="0"/>
              </a:spcAft>
              <a:buClr>
                <a:srgbClr val="212121"/>
              </a:buClr>
              <a:buSzPts val="2400"/>
              <a:buChar char="●"/>
            </a:pPr>
            <a:r>
              <a:rPr b="1" lang="en-IN" sz="2400">
                <a:solidFill>
                  <a:srgbClr val="212121"/>
                </a:solidFill>
                <a:highlight>
                  <a:srgbClr val="FFFFFF"/>
                </a:highlight>
              </a:rPr>
              <a:t>Metric on original image spacing:  0.7645719647407532</a:t>
            </a:r>
            <a:endParaRPr b="1"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b="1" lang="en-IN" sz="2400">
                <a:solidFill>
                  <a:srgbClr val="212121"/>
                </a:solidFill>
                <a:highlight>
                  <a:srgbClr val="FFFFFF"/>
                </a:highlight>
              </a:rPr>
              <a:t>Metric Tumor Core: 0.8091</a:t>
            </a:r>
            <a:endParaRPr b="1"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b="1" lang="en-IN" sz="2400">
                <a:solidFill>
                  <a:srgbClr val="212121"/>
                </a:solidFill>
                <a:highlight>
                  <a:srgbClr val="FFFFFF"/>
                </a:highlight>
              </a:rPr>
              <a:t>Metric Whole tumor: 0.9032</a:t>
            </a:r>
            <a:endParaRPr b="1" sz="2400">
              <a:solidFill>
                <a:srgbClr val="212121"/>
              </a:solidFill>
              <a:highlight>
                <a:srgbClr val="FFFFFF"/>
              </a:highlight>
            </a:endParaRPr>
          </a:p>
          <a:p>
            <a:pPr indent="-381000" lvl="0" marL="457200" rtl="0" algn="just">
              <a:lnSpc>
                <a:spcPct val="150000"/>
              </a:lnSpc>
              <a:spcBef>
                <a:spcPts val="0"/>
              </a:spcBef>
              <a:spcAft>
                <a:spcPts val="0"/>
              </a:spcAft>
              <a:buClr>
                <a:srgbClr val="212121"/>
              </a:buClr>
              <a:buSzPts val="2400"/>
              <a:buChar char="●"/>
            </a:pPr>
            <a:r>
              <a:rPr b="1" lang="en-IN" sz="2400">
                <a:solidFill>
                  <a:srgbClr val="212121"/>
                </a:solidFill>
                <a:highlight>
                  <a:srgbClr val="FFFFFF"/>
                </a:highlight>
              </a:rPr>
              <a:t>Metric enhancing tumor: 0.5814</a:t>
            </a:r>
            <a:endParaRPr b="1" sz="2400"/>
          </a:p>
        </p:txBody>
      </p:sp>
      <p:sp>
        <p:nvSpPr>
          <p:cNvPr id="437" name="Google Shape;437;p4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38" name="Google Shape;438;p49"/>
          <p:cNvPicPr preferRelativeResize="0"/>
          <p:nvPr/>
        </p:nvPicPr>
        <p:blipFill>
          <a:blip r:embed="rId3">
            <a:alphaModFix/>
          </a:blip>
          <a:stretch>
            <a:fillRect/>
          </a:stretch>
        </p:blipFill>
        <p:spPr>
          <a:xfrm>
            <a:off x="5910700" y="1575597"/>
            <a:ext cx="5276850" cy="1724025"/>
          </a:xfrm>
          <a:prstGeom prst="rect">
            <a:avLst/>
          </a:prstGeom>
          <a:noFill/>
          <a:ln>
            <a:noFill/>
          </a:ln>
        </p:spPr>
      </p:pic>
      <p:pic>
        <p:nvPicPr>
          <p:cNvPr id="439" name="Google Shape;439;p49"/>
          <p:cNvPicPr preferRelativeResize="0"/>
          <p:nvPr/>
        </p:nvPicPr>
        <p:blipFill>
          <a:blip r:embed="rId4">
            <a:alphaModFix/>
          </a:blip>
          <a:stretch>
            <a:fillRect/>
          </a:stretch>
        </p:blipFill>
        <p:spPr>
          <a:xfrm>
            <a:off x="5910700" y="3836572"/>
            <a:ext cx="5276850" cy="1724025"/>
          </a:xfrm>
          <a:prstGeom prst="rect">
            <a:avLst/>
          </a:prstGeom>
          <a:noFill/>
          <a:ln>
            <a:noFill/>
          </a:ln>
        </p:spPr>
      </p:pic>
      <p:sp>
        <p:nvSpPr>
          <p:cNvPr id="440" name="Google Shape;440;p49"/>
          <p:cNvSpPr txBox="1"/>
          <p:nvPr/>
        </p:nvSpPr>
        <p:spPr>
          <a:xfrm>
            <a:off x="8031575" y="3436375"/>
            <a:ext cx="12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Ground Truth</a:t>
            </a:r>
            <a:endParaRPr>
              <a:latin typeface="Calibri"/>
              <a:ea typeface="Calibri"/>
              <a:cs typeface="Calibri"/>
              <a:sym typeface="Calibri"/>
            </a:endParaRPr>
          </a:p>
        </p:txBody>
      </p:sp>
      <p:sp>
        <p:nvSpPr>
          <p:cNvPr id="441" name="Google Shape;441;p49"/>
          <p:cNvSpPr txBox="1"/>
          <p:nvPr/>
        </p:nvSpPr>
        <p:spPr>
          <a:xfrm>
            <a:off x="8031575" y="5645150"/>
            <a:ext cx="129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Model Output</a:t>
            </a:r>
            <a:endParaRPr>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0"/>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448" name="Google Shape;448;p50"/>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Acute Lymphoblastic Leukemia</a:t>
            </a:r>
            <a:endParaRPr b="1" sz="2600"/>
          </a:p>
        </p:txBody>
      </p:sp>
      <p:sp>
        <p:nvSpPr>
          <p:cNvPr id="449" name="Google Shape;449;p5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450" name="Google Shape;450;p50"/>
          <p:cNvPicPr preferRelativeResize="0"/>
          <p:nvPr/>
        </p:nvPicPr>
        <p:blipFill>
          <a:blip r:embed="rId3">
            <a:alphaModFix/>
          </a:blip>
          <a:stretch>
            <a:fillRect/>
          </a:stretch>
        </p:blipFill>
        <p:spPr>
          <a:xfrm>
            <a:off x="438750" y="1957125"/>
            <a:ext cx="4891651" cy="2489200"/>
          </a:xfrm>
          <a:prstGeom prst="rect">
            <a:avLst/>
          </a:prstGeom>
          <a:noFill/>
          <a:ln>
            <a:noFill/>
          </a:ln>
        </p:spPr>
      </p:pic>
      <p:pic>
        <p:nvPicPr>
          <p:cNvPr id="451" name="Google Shape;451;p50"/>
          <p:cNvPicPr preferRelativeResize="0"/>
          <p:nvPr/>
        </p:nvPicPr>
        <p:blipFill>
          <a:blip r:embed="rId4">
            <a:alphaModFix/>
          </a:blip>
          <a:stretch>
            <a:fillRect/>
          </a:stretch>
        </p:blipFill>
        <p:spPr>
          <a:xfrm>
            <a:off x="6088575" y="1413875"/>
            <a:ext cx="2933700" cy="990600"/>
          </a:xfrm>
          <a:prstGeom prst="rect">
            <a:avLst/>
          </a:prstGeom>
          <a:noFill/>
          <a:ln>
            <a:noFill/>
          </a:ln>
        </p:spPr>
      </p:pic>
      <p:pic>
        <p:nvPicPr>
          <p:cNvPr id="452" name="Google Shape;452;p50"/>
          <p:cNvPicPr preferRelativeResize="0"/>
          <p:nvPr/>
        </p:nvPicPr>
        <p:blipFill>
          <a:blip r:embed="rId5">
            <a:alphaModFix/>
          </a:blip>
          <a:stretch>
            <a:fillRect/>
          </a:stretch>
        </p:blipFill>
        <p:spPr>
          <a:xfrm>
            <a:off x="8610588" y="2541125"/>
            <a:ext cx="3076575" cy="1047750"/>
          </a:xfrm>
          <a:prstGeom prst="rect">
            <a:avLst/>
          </a:prstGeom>
          <a:noFill/>
          <a:ln>
            <a:noFill/>
          </a:ln>
        </p:spPr>
      </p:pic>
      <p:pic>
        <p:nvPicPr>
          <p:cNvPr id="453" name="Google Shape;453;p50"/>
          <p:cNvPicPr preferRelativeResize="0"/>
          <p:nvPr/>
        </p:nvPicPr>
        <p:blipFill>
          <a:blip r:embed="rId6">
            <a:alphaModFix/>
          </a:blip>
          <a:stretch>
            <a:fillRect/>
          </a:stretch>
        </p:blipFill>
        <p:spPr>
          <a:xfrm>
            <a:off x="6088575" y="3725550"/>
            <a:ext cx="3152775" cy="1066800"/>
          </a:xfrm>
          <a:prstGeom prst="rect">
            <a:avLst/>
          </a:prstGeom>
          <a:noFill/>
          <a:ln>
            <a:noFill/>
          </a:ln>
        </p:spPr>
      </p:pic>
      <p:pic>
        <p:nvPicPr>
          <p:cNvPr id="454" name="Google Shape;454;p50"/>
          <p:cNvPicPr preferRelativeResize="0"/>
          <p:nvPr/>
        </p:nvPicPr>
        <p:blipFill>
          <a:blip r:embed="rId7">
            <a:alphaModFix/>
          </a:blip>
          <a:stretch>
            <a:fillRect/>
          </a:stretch>
        </p:blipFill>
        <p:spPr>
          <a:xfrm>
            <a:off x="8448675" y="5026663"/>
            <a:ext cx="3238500" cy="1095375"/>
          </a:xfrm>
          <a:prstGeom prst="rect">
            <a:avLst/>
          </a:prstGeom>
          <a:noFill/>
          <a:ln>
            <a:noFill/>
          </a:ln>
        </p:spPr>
      </p:pic>
      <p:pic>
        <p:nvPicPr>
          <p:cNvPr id="455" name="Google Shape;455;p50"/>
          <p:cNvPicPr preferRelativeResize="0"/>
          <p:nvPr/>
        </p:nvPicPr>
        <p:blipFill>
          <a:blip r:embed="rId8">
            <a:alphaModFix/>
          </a:blip>
          <a:stretch>
            <a:fillRect/>
          </a:stretch>
        </p:blipFill>
        <p:spPr>
          <a:xfrm>
            <a:off x="1162438" y="4559550"/>
            <a:ext cx="1762125" cy="1476375"/>
          </a:xfrm>
          <a:prstGeom prst="rect">
            <a:avLst/>
          </a:prstGeom>
          <a:noFill/>
          <a:ln>
            <a:noFill/>
          </a:ln>
        </p:spPr>
      </p:pic>
      <p:sp>
        <p:nvSpPr>
          <p:cNvPr id="456" name="Google Shape;456;p50"/>
          <p:cNvSpPr txBox="1"/>
          <p:nvPr/>
        </p:nvSpPr>
        <p:spPr>
          <a:xfrm>
            <a:off x="9149650" y="1733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457" name="Google Shape;457;p50"/>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458" name="Google Shape;458;p50"/>
          <p:cNvSpPr txBox="1"/>
          <p:nvPr/>
        </p:nvSpPr>
        <p:spPr>
          <a:xfrm>
            <a:off x="9319350" y="404482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459" name="Google Shape;459;p50"/>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460" name="Google Shape;460;p50"/>
          <p:cNvSpPr txBox="1"/>
          <p:nvPr/>
        </p:nvSpPr>
        <p:spPr>
          <a:xfrm>
            <a:off x="3526050" y="50976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1"/>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467" name="Google Shape;467;p51"/>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Brain Cancer</a:t>
            </a:r>
            <a:endParaRPr b="1" sz="2600"/>
          </a:p>
        </p:txBody>
      </p:sp>
      <p:sp>
        <p:nvSpPr>
          <p:cNvPr id="468" name="Google Shape;468;p5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69" name="Google Shape;469;p51"/>
          <p:cNvSpPr txBox="1"/>
          <p:nvPr/>
        </p:nvSpPr>
        <p:spPr>
          <a:xfrm>
            <a:off x="9270450" y="18396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470" name="Google Shape;470;p51"/>
          <p:cNvSpPr txBox="1"/>
          <p:nvPr/>
        </p:nvSpPr>
        <p:spPr>
          <a:xfrm>
            <a:off x="7440200" y="2891725"/>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471" name="Google Shape;471;p51"/>
          <p:cNvSpPr txBox="1"/>
          <p:nvPr/>
        </p:nvSpPr>
        <p:spPr>
          <a:xfrm>
            <a:off x="9455450" y="398002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472" name="Google Shape;472;p51"/>
          <p:cNvSpPr txBox="1"/>
          <p:nvPr/>
        </p:nvSpPr>
        <p:spPr>
          <a:xfrm>
            <a:off x="7359400" y="5240413"/>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473" name="Google Shape;473;p51"/>
          <p:cNvSpPr txBox="1"/>
          <p:nvPr/>
        </p:nvSpPr>
        <p:spPr>
          <a:xfrm>
            <a:off x="3526050" y="50976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474" name="Google Shape;474;p51"/>
          <p:cNvPicPr preferRelativeResize="0"/>
          <p:nvPr/>
        </p:nvPicPr>
        <p:blipFill>
          <a:blip r:embed="rId3">
            <a:alphaModFix/>
          </a:blip>
          <a:stretch>
            <a:fillRect/>
          </a:stretch>
        </p:blipFill>
        <p:spPr>
          <a:xfrm>
            <a:off x="532850" y="1940400"/>
            <a:ext cx="5020503" cy="2483825"/>
          </a:xfrm>
          <a:prstGeom prst="rect">
            <a:avLst/>
          </a:prstGeom>
          <a:noFill/>
          <a:ln>
            <a:noFill/>
          </a:ln>
        </p:spPr>
      </p:pic>
      <p:pic>
        <p:nvPicPr>
          <p:cNvPr id="475" name="Google Shape;475;p51"/>
          <p:cNvPicPr preferRelativeResize="0"/>
          <p:nvPr/>
        </p:nvPicPr>
        <p:blipFill>
          <a:blip r:embed="rId4">
            <a:alphaModFix/>
          </a:blip>
          <a:stretch>
            <a:fillRect/>
          </a:stretch>
        </p:blipFill>
        <p:spPr>
          <a:xfrm>
            <a:off x="6191300" y="1544050"/>
            <a:ext cx="2974150" cy="991383"/>
          </a:xfrm>
          <a:prstGeom prst="rect">
            <a:avLst/>
          </a:prstGeom>
          <a:noFill/>
          <a:ln>
            <a:noFill/>
          </a:ln>
        </p:spPr>
      </p:pic>
      <p:pic>
        <p:nvPicPr>
          <p:cNvPr id="476" name="Google Shape;476;p51"/>
          <p:cNvPicPr preferRelativeResize="0"/>
          <p:nvPr/>
        </p:nvPicPr>
        <p:blipFill>
          <a:blip r:embed="rId5">
            <a:alphaModFix/>
          </a:blip>
          <a:stretch>
            <a:fillRect/>
          </a:stretch>
        </p:blipFill>
        <p:spPr>
          <a:xfrm>
            <a:off x="9165451" y="2576825"/>
            <a:ext cx="2702396" cy="914400"/>
          </a:xfrm>
          <a:prstGeom prst="rect">
            <a:avLst/>
          </a:prstGeom>
          <a:noFill/>
          <a:ln>
            <a:noFill/>
          </a:ln>
        </p:spPr>
      </p:pic>
      <p:pic>
        <p:nvPicPr>
          <p:cNvPr id="477" name="Google Shape;477;p51"/>
          <p:cNvPicPr preferRelativeResize="0"/>
          <p:nvPr/>
        </p:nvPicPr>
        <p:blipFill>
          <a:blip r:embed="rId6">
            <a:alphaModFix/>
          </a:blip>
          <a:stretch>
            <a:fillRect/>
          </a:stretch>
        </p:blipFill>
        <p:spPr>
          <a:xfrm>
            <a:off x="6199837" y="3648213"/>
            <a:ext cx="3181869" cy="1063813"/>
          </a:xfrm>
          <a:prstGeom prst="rect">
            <a:avLst/>
          </a:prstGeom>
          <a:noFill/>
          <a:ln>
            <a:noFill/>
          </a:ln>
        </p:spPr>
      </p:pic>
      <p:pic>
        <p:nvPicPr>
          <p:cNvPr id="478" name="Google Shape;478;p51"/>
          <p:cNvPicPr preferRelativeResize="0"/>
          <p:nvPr/>
        </p:nvPicPr>
        <p:blipFill>
          <a:blip r:embed="rId7">
            <a:alphaModFix/>
          </a:blip>
          <a:stretch>
            <a:fillRect/>
          </a:stretch>
        </p:blipFill>
        <p:spPr>
          <a:xfrm>
            <a:off x="8610600" y="4869025"/>
            <a:ext cx="3400425" cy="1143000"/>
          </a:xfrm>
          <a:prstGeom prst="rect">
            <a:avLst/>
          </a:prstGeom>
          <a:noFill/>
          <a:ln>
            <a:noFill/>
          </a:ln>
        </p:spPr>
      </p:pic>
      <p:pic>
        <p:nvPicPr>
          <p:cNvPr id="479" name="Google Shape;479;p51"/>
          <p:cNvPicPr preferRelativeResize="0"/>
          <p:nvPr/>
        </p:nvPicPr>
        <p:blipFill>
          <a:blip r:embed="rId8">
            <a:alphaModFix/>
          </a:blip>
          <a:stretch>
            <a:fillRect/>
          </a:stretch>
        </p:blipFill>
        <p:spPr>
          <a:xfrm>
            <a:off x="1482525" y="4445338"/>
            <a:ext cx="1617600" cy="17048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6"/>
          <p:cNvSpPr txBox="1"/>
          <p:nvPr>
            <p:ph type="title"/>
          </p:nvPr>
        </p:nvSpPr>
        <p:spPr>
          <a:xfrm>
            <a:off x="265545" y="-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Calibri"/>
              <a:buNone/>
            </a:pPr>
            <a:r>
              <a:rPr lang="en-IN"/>
              <a:t>Background</a:t>
            </a:r>
            <a:endParaRPr/>
          </a:p>
        </p:txBody>
      </p:sp>
      <p:sp>
        <p:nvSpPr>
          <p:cNvPr id="122" name="Google Shape;122;p16"/>
          <p:cNvSpPr txBox="1"/>
          <p:nvPr>
            <p:ph idx="1" type="body"/>
          </p:nvPr>
        </p:nvSpPr>
        <p:spPr>
          <a:xfrm>
            <a:off x="471055" y="1575591"/>
            <a:ext cx="11314545"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23" name="Google Shape;123;p16"/>
          <p:cNvPicPr preferRelativeResize="0"/>
          <p:nvPr/>
        </p:nvPicPr>
        <p:blipFill rotWithShape="1">
          <a:blip r:embed="rId3">
            <a:alphaModFix/>
          </a:blip>
          <a:srcRect b="-1520" l="0" r="0" t="1520"/>
          <a:stretch/>
        </p:blipFill>
        <p:spPr>
          <a:xfrm>
            <a:off x="4091265" y="1626225"/>
            <a:ext cx="4009475" cy="42500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2"/>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486" name="Google Shape;486;p52"/>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Breast Cancer</a:t>
            </a:r>
            <a:endParaRPr b="1" sz="2600"/>
          </a:p>
        </p:txBody>
      </p:sp>
      <p:sp>
        <p:nvSpPr>
          <p:cNvPr id="487" name="Google Shape;487;p5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488" name="Google Shape;488;p52"/>
          <p:cNvSpPr txBox="1"/>
          <p:nvPr/>
        </p:nvSpPr>
        <p:spPr>
          <a:xfrm>
            <a:off x="9149650" y="1733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489" name="Google Shape;489;p52"/>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490" name="Google Shape;490;p52"/>
          <p:cNvSpPr txBox="1"/>
          <p:nvPr/>
        </p:nvSpPr>
        <p:spPr>
          <a:xfrm>
            <a:off x="9319350" y="404482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491" name="Google Shape;491;p52"/>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492" name="Google Shape;492;p52"/>
          <p:cNvSpPr txBox="1"/>
          <p:nvPr/>
        </p:nvSpPr>
        <p:spPr>
          <a:xfrm>
            <a:off x="3526050" y="50976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493" name="Google Shape;493;p52"/>
          <p:cNvPicPr preferRelativeResize="0"/>
          <p:nvPr/>
        </p:nvPicPr>
        <p:blipFill>
          <a:blip r:embed="rId3">
            <a:alphaModFix/>
          </a:blip>
          <a:stretch>
            <a:fillRect/>
          </a:stretch>
        </p:blipFill>
        <p:spPr>
          <a:xfrm>
            <a:off x="565500" y="1895350"/>
            <a:ext cx="5216209" cy="2664200"/>
          </a:xfrm>
          <a:prstGeom prst="rect">
            <a:avLst/>
          </a:prstGeom>
          <a:noFill/>
          <a:ln>
            <a:noFill/>
          </a:ln>
        </p:spPr>
      </p:pic>
      <p:pic>
        <p:nvPicPr>
          <p:cNvPr id="494" name="Google Shape;494;p52"/>
          <p:cNvPicPr preferRelativeResize="0"/>
          <p:nvPr/>
        </p:nvPicPr>
        <p:blipFill>
          <a:blip r:embed="rId4">
            <a:alphaModFix/>
          </a:blip>
          <a:stretch>
            <a:fillRect/>
          </a:stretch>
        </p:blipFill>
        <p:spPr>
          <a:xfrm>
            <a:off x="6254938" y="1454000"/>
            <a:ext cx="2820050" cy="958825"/>
          </a:xfrm>
          <a:prstGeom prst="rect">
            <a:avLst/>
          </a:prstGeom>
          <a:noFill/>
          <a:ln>
            <a:noFill/>
          </a:ln>
        </p:spPr>
      </p:pic>
      <p:pic>
        <p:nvPicPr>
          <p:cNvPr id="495" name="Google Shape;495;p52"/>
          <p:cNvPicPr preferRelativeResize="0"/>
          <p:nvPr/>
        </p:nvPicPr>
        <p:blipFill>
          <a:blip r:embed="rId5">
            <a:alphaModFix/>
          </a:blip>
          <a:stretch>
            <a:fillRect/>
          </a:stretch>
        </p:blipFill>
        <p:spPr>
          <a:xfrm>
            <a:off x="8780799" y="2541100"/>
            <a:ext cx="2867576" cy="958825"/>
          </a:xfrm>
          <a:prstGeom prst="rect">
            <a:avLst/>
          </a:prstGeom>
          <a:noFill/>
          <a:ln>
            <a:noFill/>
          </a:ln>
        </p:spPr>
      </p:pic>
      <p:pic>
        <p:nvPicPr>
          <p:cNvPr id="496" name="Google Shape;496;p52"/>
          <p:cNvPicPr preferRelativeResize="0"/>
          <p:nvPr/>
        </p:nvPicPr>
        <p:blipFill>
          <a:blip r:embed="rId6">
            <a:alphaModFix/>
          </a:blip>
          <a:stretch>
            <a:fillRect/>
          </a:stretch>
        </p:blipFill>
        <p:spPr>
          <a:xfrm>
            <a:off x="6378825" y="3771910"/>
            <a:ext cx="2820025" cy="937140"/>
          </a:xfrm>
          <a:prstGeom prst="rect">
            <a:avLst/>
          </a:prstGeom>
          <a:noFill/>
          <a:ln>
            <a:noFill/>
          </a:ln>
        </p:spPr>
      </p:pic>
      <p:pic>
        <p:nvPicPr>
          <p:cNvPr id="497" name="Google Shape;497;p52"/>
          <p:cNvPicPr preferRelativeResize="0"/>
          <p:nvPr/>
        </p:nvPicPr>
        <p:blipFill>
          <a:blip r:embed="rId7">
            <a:alphaModFix/>
          </a:blip>
          <a:stretch>
            <a:fillRect/>
          </a:stretch>
        </p:blipFill>
        <p:spPr>
          <a:xfrm>
            <a:off x="8427624" y="5056197"/>
            <a:ext cx="2867575" cy="953003"/>
          </a:xfrm>
          <a:prstGeom prst="rect">
            <a:avLst/>
          </a:prstGeom>
          <a:noFill/>
          <a:ln>
            <a:noFill/>
          </a:ln>
        </p:spPr>
      </p:pic>
      <p:pic>
        <p:nvPicPr>
          <p:cNvPr id="498" name="Google Shape;498;p52"/>
          <p:cNvPicPr preferRelativeResize="0"/>
          <p:nvPr/>
        </p:nvPicPr>
        <p:blipFill>
          <a:blip r:embed="rId8">
            <a:alphaModFix/>
          </a:blip>
          <a:stretch>
            <a:fillRect/>
          </a:stretch>
        </p:blipFill>
        <p:spPr>
          <a:xfrm>
            <a:off x="1857100" y="4709040"/>
            <a:ext cx="1325700" cy="139403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505" name="Google Shape;505;p53"/>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Cervical Cancer</a:t>
            </a:r>
            <a:endParaRPr b="1" sz="2600"/>
          </a:p>
        </p:txBody>
      </p:sp>
      <p:sp>
        <p:nvSpPr>
          <p:cNvPr id="506" name="Google Shape;506;p5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07" name="Google Shape;507;p53"/>
          <p:cNvSpPr txBox="1"/>
          <p:nvPr/>
        </p:nvSpPr>
        <p:spPr>
          <a:xfrm>
            <a:off x="9149650" y="1733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508" name="Google Shape;508;p53"/>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509" name="Google Shape;509;p53"/>
          <p:cNvSpPr txBox="1"/>
          <p:nvPr/>
        </p:nvSpPr>
        <p:spPr>
          <a:xfrm>
            <a:off x="9319350" y="404482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510" name="Google Shape;510;p53"/>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511" name="Google Shape;511;p53"/>
          <p:cNvSpPr txBox="1"/>
          <p:nvPr/>
        </p:nvSpPr>
        <p:spPr>
          <a:xfrm>
            <a:off x="3526050" y="50976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512" name="Google Shape;512;p53"/>
          <p:cNvPicPr preferRelativeResize="0"/>
          <p:nvPr/>
        </p:nvPicPr>
        <p:blipFill>
          <a:blip r:embed="rId3">
            <a:alphaModFix/>
          </a:blip>
          <a:stretch>
            <a:fillRect/>
          </a:stretch>
        </p:blipFill>
        <p:spPr>
          <a:xfrm>
            <a:off x="438750" y="2025250"/>
            <a:ext cx="5006156" cy="2534300"/>
          </a:xfrm>
          <a:prstGeom prst="rect">
            <a:avLst/>
          </a:prstGeom>
          <a:noFill/>
          <a:ln>
            <a:noFill/>
          </a:ln>
        </p:spPr>
      </p:pic>
      <p:pic>
        <p:nvPicPr>
          <p:cNvPr id="513" name="Google Shape;513;p53"/>
          <p:cNvPicPr preferRelativeResize="0"/>
          <p:nvPr/>
        </p:nvPicPr>
        <p:blipFill>
          <a:blip r:embed="rId4">
            <a:alphaModFix/>
          </a:blip>
          <a:stretch>
            <a:fillRect/>
          </a:stretch>
        </p:blipFill>
        <p:spPr>
          <a:xfrm>
            <a:off x="6227775" y="1406665"/>
            <a:ext cx="2921875" cy="992785"/>
          </a:xfrm>
          <a:prstGeom prst="rect">
            <a:avLst/>
          </a:prstGeom>
          <a:noFill/>
          <a:ln>
            <a:noFill/>
          </a:ln>
        </p:spPr>
      </p:pic>
      <p:pic>
        <p:nvPicPr>
          <p:cNvPr id="514" name="Google Shape;514;p53"/>
          <p:cNvPicPr preferRelativeResize="0"/>
          <p:nvPr/>
        </p:nvPicPr>
        <p:blipFill>
          <a:blip r:embed="rId5">
            <a:alphaModFix/>
          </a:blip>
          <a:stretch>
            <a:fillRect/>
          </a:stretch>
        </p:blipFill>
        <p:spPr>
          <a:xfrm>
            <a:off x="8817675" y="2534438"/>
            <a:ext cx="3141575" cy="1061462"/>
          </a:xfrm>
          <a:prstGeom prst="rect">
            <a:avLst/>
          </a:prstGeom>
          <a:noFill/>
          <a:ln>
            <a:noFill/>
          </a:ln>
        </p:spPr>
      </p:pic>
      <p:pic>
        <p:nvPicPr>
          <p:cNvPr id="515" name="Google Shape;515;p53"/>
          <p:cNvPicPr preferRelativeResize="0"/>
          <p:nvPr/>
        </p:nvPicPr>
        <p:blipFill>
          <a:blip r:embed="rId6">
            <a:alphaModFix/>
          </a:blip>
          <a:stretch>
            <a:fillRect/>
          </a:stretch>
        </p:blipFill>
        <p:spPr>
          <a:xfrm>
            <a:off x="6231000" y="3643175"/>
            <a:ext cx="3141570" cy="1066800"/>
          </a:xfrm>
          <a:prstGeom prst="rect">
            <a:avLst/>
          </a:prstGeom>
          <a:noFill/>
          <a:ln>
            <a:noFill/>
          </a:ln>
        </p:spPr>
      </p:pic>
      <p:pic>
        <p:nvPicPr>
          <p:cNvPr id="516" name="Google Shape;516;p53"/>
          <p:cNvPicPr preferRelativeResize="0"/>
          <p:nvPr/>
        </p:nvPicPr>
        <p:blipFill>
          <a:blip r:embed="rId7">
            <a:alphaModFix/>
          </a:blip>
          <a:stretch>
            <a:fillRect/>
          </a:stretch>
        </p:blipFill>
        <p:spPr>
          <a:xfrm>
            <a:off x="8360029" y="4809813"/>
            <a:ext cx="3599221" cy="1224288"/>
          </a:xfrm>
          <a:prstGeom prst="rect">
            <a:avLst/>
          </a:prstGeom>
          <a:noFill/>
          <a:ln>
            <a:noFill/>
          </a:ln>
        </p:spPr>
      </p:pic>
      <p:pic>
        <p:nvPicPr>
          <p:cNvPr id="517" name="Google Shape;517;p53"/>
          <p:cNvPicPr preferRelativeResize="0"/>
          <p:nvPr/>
        </p:nvPicPr>
        <p:blipFill>
          <a:blip r:embed="rId8">
            <a:alphaModFix/>
          </a:blip>
          <a:stretch>
            <a:fillRect/>
          </a:stretch>
        </p:blipFill>
        <p:spPr>
          <a:xfrm>
            <a:off x="1933400" y="4634897"/>
            <a:ext cx="1270222" cy="1325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4"/>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524" name="Google Shape;524;p54"/>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Kidney Cancer</a:t>
            </a:r>
            <a:endParaRPr b="1" sz="2600"/>
          </a:p>
        </p:txBody>
      </p:sp>
      <p:sp>
        <p:nvSpPr>
          <p:cNvPr id="525" name="Google Shape;525;p5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26" name="Google Shape;526;p54"/>
          <p:cNvSpPr txBox="1"/>
          <p:nvPr/>
        </p:nvSpPr>
        <p:spPr>
          <a:xfrm>
            <a:off x="9780450" y="1733300"/>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527" name="Google Shape;527;p54"/>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528" name="Google Shape;528;p54"/>
          <p:cNvSpPr txBox="1"/>
          <p:nvPr/>
        </p:nvSpPr>
        <p:spPr>
          <a:xfrm>
            <a:off x="10028100" y="415547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529" name="Google Shape;529;p54"/>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530" name="Google Shape;530;p54"/>
          <p:cNvSpPr txBox="1"/>
          <p:nvPr/>
        </p:nvSpPr>
        <p:spPr>
          <a:xfrm>
            <a:off x="3526050" y="50976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531" name="Google Shape;531;p54"/>
          <p:cNvPicPr preferRelativeResize="0"/>
          <p:nvPr/>
        </p:nvPicPr>
        <p:blipFill>
          <a:blip r:embed="rId3">
            <a:alphaModFix/>
          </a:blip>
          <a:stretch>
            <a:fillRect/>
          </a:stretch>
        </p:blipFill>
        <p:spPr>
          <a:xfrm>
            <a:off x="580600" y="1998600"/>
            <a:ext cx="5306924" cy="2161750"/>
          </a:xfrm>
          <a:prstGeom prst="rect">
            <a:avLst/>
          </a:prstGeom>
          <a:noFill/>
          <a:ln>
            <a:noFill/>
          </a:ln>
        </p:spPr>
      </p:pic>
      <p:pic>
        <p:nvPicPr>
          <p:cNvPr id="532" name="Google Shape;532;p54"/>
          <p:cNvPicPr preferRelativeResize="0"/>
          <p:nvPr/>
        </p:nvPicPr>
        <p:blipFill>
          <a:blip r:embed="rId4">
            <a:alphaModFix/>
          </a:blip>
          <a:stretch>
            <a:fillRect/>
          </a:stretch>
        </p:blipFill>
        <p:spPr>
          <a:xfrm>
            <a:off x="6259250" y="1366675"/>
            <a:ext cx="3343275" cy="1133475"/>
          </a:xfrm>
          <a:prstGeom prst="rect">
            <a:avLst/>
          </a:prstGeom>
          <a:noFill/>
          <a:ln>
            <a:noFill/>
          </a:ln>
        </p:spPr>
      </p:pic>
      <p:pic>
        <p:nvPicPr>
          <p:cNvPr id="533" name="Google Shape;533;p54"/>
          <p:cNvPicPr preferRelativeResize="0"/>
          <p:nvPr/>
        </p:nvPicPr>
        <p:blipFill>
          <a:blip r:embed="rId5">
            <a:alphaModFix/>
          </a:blip>
          <a:stretch>
            <a:fillRect/>
          </a:stretch>
        </p:blipFill>
        <p:spPr>
          <a:xfrm>
            <a:off x="8544475" y="2493850"/>
            <a:ext cx="3571875" cy="1190625"/>
          </a:xfrm>
          <a:prstGeom prst="rect">
            <a:avLst/>
          </a:prstGeom>
          <a:noFill/>
          <a:ln>
            <a:noFill/>
          </a:ln>
        </p:spPr>
      </p:pic>
      <p:pic>
        <p:nvPicPr>
          <p:cNvPr id="534" name="Google Shape;534;p54"/>
          <p:cNvPicPr preferRelativeResize="0"/>
          <p:nvPr/>
        </p:nvPicPr>
        <p:blipFill>
          <a:blip r:embed="rId6">
            <a:alphaModFix/>
          </a:blip>
          <a:stretch>
            <a:fillRect/>
          </a:stretch>
        </p:blipFill>
        <p:spPr>
          <a:xfrm>
            <a:off x="8367900" y="4974275"/>
            <a:ext cx="3533775" cy="1200150"/>
          </a:xfrm>
          <a:prstGeom prst="rect">
            <a:avLst/>
          </a:prstGeom>
          <a:noFill/>
          <a:ln>
            <a:noFill/>
          </a:ln>
        </p:spPr>
      </p:pic>
      <p:pic>
        <p:nvPicPr>
          <p:cNvPr id="535" name="Google Shape;535;p54"/>
          <p:cNvPicPr preferRelativeResize="0"/>
          <p:nvPr/>
        </p:nvPicPr>
        <p:blipFill>
          <a:blip r:embed="rId5">
            <a:alphaModFix/>
          </a:blip>
          <a:stretch>
            <a:fillRect/>
          </a:stretch>
        </p:blipFill>
        <p:spPr>
          <a:xfrm>
            <a:off x="6171875" y="3734063"/>
            <a:ext cx="3571875" cy="1190625"/>
          </a:xfrm>
          <a:prstGeom prst="rect">
            <a:avLst/>
          </a:prstGeom>
          <a:noFill/>
          <a:ln>
            <a:noFill/>
          </a:ln>
        </p:spPr>
      </p:pic>
      <p:pic>
        <p:nvPicPr>
          <p:cNvPr id="536" name="Google Shape;536;p54"/>
          <p:cNvPicPr preferRelativeResize="0"/>
          <p:nvPr/>
        </p:nvPicPr>
        <p:blipFill>
          <a:blip r:embed="rId7">
            <a:alphaModFix/>
          </a:blip>
          <a:stretch>
            <a:fillRect/>
          </a:stretch>
        </p:blipFill>
        <p:spPr>
          <a:xfrm>
            <a:off x="1455000" y="4160350"/>
            <a:ext cx="1828800" cy="1914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5"/>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543" name="Google Shape;543;p55"/>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Lung and Colon Cancer</a:t>
            </a:r>
            <a:endParaRPr b="1" sz="2600"/>
          </a:p>
        </p:txBody>
      </p:sp>
      <p:sp>
        <p:nvSpPr>
          <p:cNvPr id="544" name="Google Shape;544;p5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45" name="Google Shape;545;p55"/>
          <p:cNvSpPr txBox="1"/>
          <p:nvPr/>
        </p:nvSpPr>
        <p:spPr>
          <a:xfrm>
            <a:off x="9642400" y="1733313"/>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546" name="Google Shape;546;p55"/>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547" name="Google Shape;547;p55"/>
          <p:cNvSpPr txBox="1"/>
          <p:nvPr/>
        </p:nvSpPr>
        <p:spPr>
          <a:xfrm>
            <a:off x="9817250" y="404482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548" name="Google Shape;548;p55"/>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549" name="Google Shape;549;p55"/>
          <p:cNvSpPr txBox="1"/>
          <p:nvPr/>
        </p:nvSpPr>
        <p:spPr>
          <a:xfrm>
            <a:off x="3493700" y="47904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550" name="Google Shape;550;p55"/>
          <p:cNvPicPr preferRelativeResize="0"/>
          <p:nvPr/>
        </p:nvPicPr>
        <p:blipFill>
          <a:blip r:embed="rId3">
            <a:alphaModFix/>
          </a:blip>
          <a:stretch>
            <a:fillRect/>
          </a:stretch>
        </p:blipFill>
        <p:spPr>
          <a:xfrm>
            <a:off x="438750" y="2070550"/>
            <a:ext cx="5522449" cy="1810630"/>
          </a:xfrm>
          <a:prstGeom prst="rect">
            <a:avLst/>
          </a:prstGeom>
          <a:noFill/>
          <a:ln>
            <a:noFill/>
          </a:ln>
        </p:spPr>
      </p:pic>
      <p:pic>
        <p:nvPicPr>
          <p:cNvPr id="551" name="Google Shape;551;p55"/>
          <p:cNvPicPr preferRelativeResize="0"/>
          <p:nvPr/>
        </p:nvPicPr>
        <p:blipFill>
          <a:blip r:embed="rId4">
            <a:alphaModFix/>
          </a:blip>
          <a:stretch>
            <a:fillRect/>
          </a:stretch>
        </p:blipFill>
        <p:spPr>
          <a:xfrm>
            <a:off x="6188232" y="1385725"/>
            <a:ext cx="3227144" cy="1095375"/>
          </a:xfrm>
          <a:prstGeom prst="rect">
            <a:avLst/>
          </a:prstGeom>
          <a:noFill/>
          <a:ln>
            <a:noFill/>
          </a:ln>
        </p:spPr>
      </p:pic>
      <p:pic>
        <p:nvPicPr>
          <p:cNvPr id="552" name="Google Shape;552;p55"/>
          <p:cNvPicPr preferRelativeResize="0"/>
          <p:nvPr/>
        </p:nvPicPr>
        <p:blipFill>
          <a:blip r:embed="rId5">
            <a:alphaModFix/>
          </a:blip>
          <a:stretch>
            <a:fillRect/>
          </a:stretch>
        </p:blipFill>
        <p:spPr>
          <a:xfrm>
            <a:off x="8553925" y="2479575"/>
            <a:ext cx="3600450" cy="1219200"/>
          </a:xfrm>
          <a:prstGeom prst="rect">
            <a:avLst/>
          </a:prstGeom>
          <a:noFill/>
          <a:ln>
            <a:noFill/>
          </a:ln>
        </p:spPr>
      </p:pic>
      <p:pic>
        <p:nvPicPr>
          <p:cNvPr id="553" name="Google Shape;553;p55"/>
          <p:cNvPicPr preferRelativeResize="0"/>
          <p:nvPr/>
        </p:nvPicPr>
        <p:blipFill>
          <a:blip r:embed="rId6">
            <a:alphaModFix/>
          </a:blip>
          <a:stretch>
            <a:fillRect/>
          </a:stretch>
        </p:blipFill>
        <p:spPr>
          <a:xfrm>
            <a:off x="6188213" y="3705300"/>
            <a:ext cx="3629025" cy="1228725"/>
          </a:xfrm>
          <a:prstGeom prst="rect">
            <a:avLst/>
          </a:prstGeom>
          <a:noFill/>
          <a:ln>
            <a:noFill/>
          </a:ln>
        </p:spPr>
      </p:pic>
      <p:pic>
        <p:nvPicPr>
          <p:cNvPr id="554" name="Google Shape;554;p55"/>
          <p:cNvPicPr preferRelativeResize="0"/>
          <p:nvPr/>
        </p:nvPicPr>
        <p:blipFill>
          <a:blip r:embed="rId7">
            <a:alphaModFix/>
          </a:blip>
          <a:stretch>
            <a:fillRect/>
          </a:stretch>
        </p:blipFill>
        <p:spPr>
          <a:xfrm>
            <a:off x="8367900" y="4940550"/>
            <a:ext cx="3619500" cy="1219200"/>
          </a:xfrm>
          <a:prstGeom prst="rect">
            <a:avLst/>
          </a:prstGeom>
          <a:noFill/>
          <a:ln>
            <a:noFill/>
          </a:ln>
        </p:spPr>
      </p:pic>
      <p:pic>
        <p:nvPicPr>
          <p:cNvPr id="555" name="Google Shape;555;p55"/>
          <p:cNvPicPr preferRelativeResize="0"/>
          <p:nvPr/>
        </p:nvPicPr>
        <p:blipFill>
          <a:blip r:embed="rId8">
            <a:alphaModFix/>
          </a:blip>
          <a:stretch>
            <a:fillRect/>
          </a:stretch>
        </p:blipFill>
        <p:spPr>
          <a:xfrm>
            <a:off x="1399625" y="3971375"/>
            <a:ext cx="1933575" cy="2038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6"/>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562" name="Google Shape;562;p56"/>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Lymphoma</a:t>
            </a:r>
            <a:endParaRPr b="1" sz="2600"/>
          </a:p>
        </p:txBody>
      </p:sp>
      <p:sp>
        <p:nvSpPr>
          <p:cNvPr id="563" name="Google Shape;563;p56"/>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64" name="Google Shape;564;p56"/>
          <p:cNvSpPr txBox="1"/>
          <p:nvPr/>
        </p:nvSpPr>
        <p:spPr>
          <a:xfrm>
            <a:off x="10079100" y="17025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565" name="Google Shape;565;p56"/>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566" name="Google Shape;566;p56"/>
          <p:cNvSpPr txBox="1"/>
          <p:nvPr/>
        </p:nvSpPr>
        <p:spPr>
          <a:xfrm>
            <a:off x="9817250" y="4044825"/>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567" name="Google Shape;567;p56"/>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568" name="Google Shape;568;p56"/>
          <p:cNvSpPr txBox="1"/>
          <p:nvPr/>
        </p:nvSpPr>
        <p:spPr>
          <a:xfrm>
            <a:off x="3412825" y="51753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569" name="Google Shape;569;p56"/>
          <p:cNvPicPr preferRelativeResize="0"/>
          <p:nvPr/>
        </p:nvPicPr>
        <p:blipFill>
          <a:blip r:embed="rId3">
            <a:alphaModFix/>
          </a:blip>
          <a:stretch>
            <a:fillRect/>
          </a:stretch>
        </p:blipFill>
        <p:spPr>
          <a:xfrm>
            <a:off x="554548" y="1945825"/>
            <a:ext cx="5543251" cy="2766774"/>
          </a:xfrm>
          <a:prstGeom prst="rect">
            <a:avLst/>
          </a:prstGeom>
          <a:noFill/>
          <a:ln>
            <a:noFill/>
          </a:ln>
        </p:spPr>
      </p:pic>
      <p:pic>
        <p:nvPicPr>
          <p:cNvPr id="570" name="Google Shape;570;p56"/>
          <p:cNvPicPr preferRelativeResize="0"/>
          <p:nvPr/>
        </p:nvPicPr>
        <p:blipFill>
          <a:blip r:embed="rId4">
            <a:alphaModFix/>
          </a:blip>
          <a:stretch>
            <a:fillRect/>
          </a:stretch>
        </p:blipFill>
        <p:spPr>
          <a:xfrm>
            <a:off x="6192988" y="1328588"/>
            <a:ext cx="3619500" cy="1209675"/>
          </a:xfrm>
          <a:prstGeom prst="rect">
            <a:avLst/>
          </a:prstGeom>
          <a:noFill/>
          <a:ln>
            <a:noFill/>
          </a:ln>
        </p:spPr>
      </p:pic>
      <p:pic>
        <p:nvPicPr>
          <p:cNvPr id="571" name="Google Shape;571;p56"/>
          <p:cNvPicPr preferRelativeResize="0"/>
          <p:nvPr/>
        </p:nvPicPr>
        <p:blipFill>
          <a:blip r:embed="rId5">
            <a:alphaModFix/>
          </a:blip>
          <a:stretch>
            <a:fillRect/>
          </a:stretch>
        </p:blipFill>
        <p:spPr>
          <a:xfrm>
            <a:off x="8506315" y="2558186"/>
            <a:ext cx="3342660" cy="1149875"/>
          </a:xfrm>
          <a:prstGeom prst="rect">
            <a:avLst/>
          </a:prstGeom>
          <a:noFill/>
          <a:ln>
            <a:noFill/>
          </a:ln>
        </p:spPr>
      </p:pic>
      <p:pic>
        <p:nvPicPr>
          <p:cNvPr id="572" name="Google Shape;572;p56"/>
          <p:cNvPicPr preferRelativeResize="0"/>
          <p:nvPr/>
        </p:nvPicPr>
        <p:blipFill>
          <a:blip r:embed="rId6">
            <a:alphaModFix/>
          </a:blip>
          <a:stretch>
            <a:fillRect/>
          </a:stretch>
        </p:blipFill>
        <p:spPr>
          <a:xfrm>
            <a:off x="6254900" y="3714838"/>
            <a:ext cx="3562350" cy="1209675"/>
          </a:xfrm>
          <a:prstGeom prst="rect">
            <a:avLst/>
          </a:prstGeom>
          <a:noFill/>
          <a:ln>
            <a:noFill/>
          </a:ln>
        </p:spPr>
      </p:pic>
      <p:pic>
        <p:nvPicPr>
          <p:cNvPr id="573" name="Google Shape;573;p56"/>
          <p:cNvPicPr preferRelativeResize="0"/>
          <p:nvPr/>
        </p:nvPicPr>
        <p:blipFill>
          <a:blip r:embed="rId7">
            <a:alphaModFix/>
          </a:blip>
          <a:stretch>
            <a:fillRect/>
          </a:stretch>
        </p:blipFill>
        <p:spPr>
          <a:xfrm>
            <a:off x="8367900" y="4924526"/>
            <a:ext cx="3619500" cy="1230099"/>
          </a:xfrm>
          <a:prstGeom prst="rect">
            <a:avLst/>
          </a:prstGeom>
          <a:noFill/>
          <a:ln>
            <a:noFill/>
          </a:ln>
        </p:spPr>
      </p:pic>
      <p:pic>
        <p:nvPicPr>
          <p:cNvPr id="574" name="Google Shape;574;p56"/>
          <p:cNvPicPr preferRelativeResize="0"/>
          <p:nvPr/>
        </p:nvPicPr>
        <p:blipFill>
          <a:blip r:embed="rId8">
            <a:alphaModFix/>
          </a:blip>
          <a:stretch>
            <a:fillRect/>
          </a:stretch>
        </p:blipFill>
        <p:spPr>
          <a:xfrm>
            <a:off x="1804000" y="4712600"/>
            <a:ext cx="1267555" cy="1325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7"/>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Performance Analysis</a:t>
            </a:r>
            <a:endParaRPr/>
          </a:p>
        </p:txBody>
      </p:sp>
      <p:sp>
        <p:nvSpPr>
          <p:cNvPr id="581" name="Google Shape;581;p57"/>
          <p:cNvSpPr txBox="1"/>
          <p:nvPr>
            <p:ph idx="1" type="body"/>
          </p:nvPr>
        </p:nvSpPr>
        <p:spPr>
          <a:xfrm>
            <a:off x="438755" y="1413866"/>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IN" sz="2600"/>
              <a:t>Oral Cancer</a:t>
            </a:r>
            <a:endParaRPr b="1" sz="2600"/>
          </a:p>
        </p:txBody>
      </p:sp>
      <p:sp>
        <p:nvSpPr>
          <p:cNvPr id="582" name="Google Shape;582;p5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
        <p:nvSpPr>
          <p:cNvPr id="583" name="Google Shape;583;p57"/>
          <p:cNvSpPr txBox="1"/>
          <p:nvPr/>
        </p:nvSpPr>
        <p:spPr>
          <a:xfrm>
            <a:off x="10079100" y="1702525"/>
            <a:ext cx="142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DenseNet201</a:t>
            </a:r>
            <a:endParaRPr>
              <a:latin typeface="Calibri"/>
              <a:ea typeface="Calibri"/>
              <a:cs typeface="Calibri"/>
              <a:sym typeface="Calibri"/>
            </a:endParaRPr>
          </a:p>
        </p:txBody>
      </p:sp>
      <p:sp>
        <p:nvSpPr>
          <p:cNvPr id="584" name="Google Shape;584;p57"/>
          <p:cNvSpPr txBox="1"/>
          <p:nvPr/>
        </p:nvSpPr>
        <p:spPr>
          <a:xfrm>
            <a:off x="6992988" y="2864900"/>
            <a:ext cx="161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MobileNetv3Small</a:t>
            </a:r>
            <a:endParaRPr>
              <a:latin typeface="Calibri"/>
              <a:ea typeface="Calibri"/>
              <a:cs typeface="Calibri"/>
              <a:sym typeface="Calibri"/>
            </a:endParaRPr>
          </a:p>
        </p:txBody>
      </p:sp>
      <p:sp>
        <p:nvSpPr>
          <p:cNvPr id="585" name="Google Shape;585;p57"/>
          <p:cNvSpPr txBox="1"/>
          <p:nvPr/>
        </p:nvSpPr>
        <p:spPr>
          <a:xfrm>
            <a:off x="10128000" y="4029438"/>
            <a:ext cx="132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VGG19</a:t>
            </a:r>
            <a:endParaRPr>
              <a:latin typeface="Calibri"/>
              <a:ea typeface="Calibri"/>
              <a:cs typeface="Calibri"/>
              <a:sym typeface="Calibri"/>
            </a:endParaRPr>
          </a:p>
        </p:txBody>
      </p:sp>
      <p:sp>
        <p:nvSpPr>
          <p:cNvPr id="586" name="Google Shape;586;p57"/>
          <p:cNvSpPr txBox="1"/>
          <p:nvPr/>
        </p:nvSpPr>
        <p:spPr>
          <a:xfrm>
            <a:off x="7235700" y="5374250"/>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ResNet50V2</a:t>
            </a:r>
            <a:endParaRPr>
              <a:latin typeface="Calibri"/>
              <a:ea typeface="Calibri"/>
              <a:cs typeface="Calibri"/>
              <a:sym typeface="Calibri"/>
            </a:endParaRPr>
          </a:p>
        </p:txBody>
      </p:sp>
      <p:sp>
        <p:nvSpPr>
          <p:cNvPr id="587" name="Google Shape;587;p57"/>
          <p:cNvSpPr txBox="1"/>
          <p:nvPr/>
        </p:nvSpPr>
        <p:spPr>
          <a:xfrm>
            <a:off x="3412825" y="5175338"/>
            <a:ext cx="11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a:latin typeface="Calibri"/>
                <a:ea typeface="Calibri"/>
                <a:cs typeface="Calibri"/>
                <a:sym typeface="Calibri"/>
              </a:rPr>
              <a:t>Ensemble</a:t>
            </a:r>
            <a:endParaRPr>
              <a:latin typeface="Calibri"/>
              <a:ea typeface="Calibri"/>
              <a:cs typeface="Calibri"/>
              <a:sym typeface="Calibri"/>
            </a:endParaRPr>
          </a:p>
        </p:txBody>
      </p:sp>
      <p:pic>
        <p:nvPicPr>
          <p:cNvPr id="588" name="Google Shape;588;p57"/>
          <p:cNvPicPr preferRelativeResize="0"/>
          <p:nvPr/>
        </p:nvPicPr>
        <p:blipFill>
          <a:blip r:embed="rId3">
            <a:alphaModFix/>
          </a:blip>
          <a:stretch>
            <a:fillRect/>
          </a:stretch>
        </p:blipFill>
        <p:spPr>
          <a:xfrm>
            <a:off x="530225" y="1892025"/>
            <a:ext cx="5396176" cy="2556067"/>
          </a:xfrm>
          <a:prstGeom prst="rect">
            <a:avLst/>
          </a:prstGeom>
          <a:noFill/>
          <a:ln>
            <a:noFill/>
          </a:ln>
        </p:spPr>
      </p:pic>
      <p:pic>
        <p:nvPicPr>
          <p:cNvPr id="589" name="Google Shape;589;p57"/>
          <p:cNvPicPr preferRelativeResize="0"/>
          <p:nvPr/>
        </p:nvPicPr>
        <p:blipFill>
          <a:blip r:embed="rId4">
            <a:alphaModFix/>
          </a:blip>
          <a:stretch>
            <a:fillRect/>
          </a:stretch>
        </p:blipFill>
        <p:spPr>
          <a:xfrm>
            <a:off x="6359699" y="1348142"/>
            <a:ext cx="3562350" cy="1202183"/>
          </a:xfrm>
          <a:prstGeom prst="rect">
            <a:avLst/>
          </a:prstGeom>
          <a:noFill/>
          <a:ln>
            <a:noFill/>
          </a:ln>
        </p:spPr>
      </p:pic>
      <p:pic>
        <p:nvPicPr>
          <p:cNvPr id="590" name="Google Shape;590;p57"/>
          <p:cNvPicPr preferRelativeResize="0"/>
          <p:nvPr/>
        </p:nvPicPr>
        <p:blipFill>
          <a:blip r:embed="rId5">
            <a:alphaModFix/>
          </a:blip>
          <a:stretch>
            <a:fillRect/>
          </a:stretch>
        </p:blipFill>
        <p:spPr>
          <a:xfrm>
            <a:off x="8610599" y="2570111"/>
            <a:ext cx="3341017" cy="1124950"/>
          </a:xfrm>
          <a:prstGeom prst="rect">
            <a:avLst/>
          </a:prstGeom>
          <a:noFill/>
          <a:ln>
            <a:noFill/>
          </a:ln>
        </p:spPr>
      </p:pic>
      <p:pic>
        <p:nvPicPr>
          <p:cNvPr id="591" name="Google Shape;591;p57"/>
          <p:cNvPicPr preferRelativeResize="0"/>
          <p:nvPr/>
        </p:nvPicPr>
        <p:blipFill>
          <a:blip r:embed="rId6">
            <a:alphaModFix/>
          </a:blip>
          <a:stretch>
            <a:fillRect/>
          </a:stretch>
        </p:blipFill>
        <p:spPr>
          <a:xfrm>
            <a:off x="6478817" y="3757200"/>
            <a:ext cx="3324108" cy="1124950"/>
          </a:xfrm>
          <a:prstGeom prst="rect">
            <a:avLst/>
          </a:prstGeom>
          <a:noFill/>
          <a:ln>
            <a:noFill/>
          </a:ln>
        </p:spPr>
      </p:pic>
      <p:pic>
        <p:nvPicPr>
          <p:cNvPr id="592" name="Google Shape;592;p57"/>
          <p:cNvPicPr preferRelativeResize="0"/>
          <p:nvPr/>
        </p:nvPicPr>
        <p:blipFill>
          <a:blip r:embed="rId7">
            <a:alphaModFix/>
          </a:blip>
          <a:stretch>
            <a:fillRect/>
          </a:stretch>
        </p:blipFill>
        <p:spPr>
          <a:xfrm>
            <a:off x="8283150" y="4862950"/>
            <a:ext cx="3790950" cy="1276350"/>
          </a:xfrm>
          <a:prstGeom prst="rect">
            <a:avLst/>
          </a:prstGeom>
          <a:noFill/>
          <a:ln>
            <a:noFill/>
          </a:ln>
        </p:spPr>
      </p:pic>
      <p:pic>
        <p:nvPicPr>
          <p:cNvPr id="593" name="Google Shape;593;p57"/>
          <p:cNvPicPr preferRelativeResize="0"/>
          <p:nvPr/>
        </p:nvPicPr>
        <p:blipFill>
          <a:blip r:embed="rId8">
            <a:alphaModFix/>
          </a:blip>
          <a:stretch>
            <a:fillRect/>
          </a:stretch>
        </p:blipFill>
        <p:spPr>
          <a:xfrm>
            <a:off x="1658450" y="4448100"/>
            <a:ext cx="1509910" cy="1587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58"/>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Conclusion and Future Work</a:t>
            </a:r>
            <a:endParaRPr/>
          </a:p>
        </p:txBody>
      </p:sp>
      <p:sp>
        <p:nvSpPr>
          <p:cNvPr id="600" name="Google Shape;600;p58"/>
          <p:cNvSpPr txBox="1"/>
          <p:nvPr>
            <p:ph idx="1" type="body"/>
          </p:nvPr>
        </p:nvSpPr>
        <p:spPr>
          <a:xfrm>
            <a:off x="471055" y="1575591"/>
            <a:ext cx="11314500" cy="4351200"/>
          </a:xfrm>
          <a:prstGeom prst="rect">
            <a:avLst/>
          </a:prstGeom>
        </p:spPr>
        <p:txBody>
          <a:bodyPr anchorCtr="0" anchor="t" bIns="45700" lIns="91425" spcFirstLastPara="1" rIns="91425" wrap="square" tIns="45700">
            <a:noAutofit/>
          </a:bodyPr>
          <a:lstStyle/>
          <a:p>
            <a:pPr indent="-342900" lvl="0" marL="457200" rtl="0" algn="just">
              <a:lnSpc>
                <a:spcPct val="150000"/>
              </a:lnSpc>
              <a:spcBef>
                <a:spcPts val="1200"/>
              </a:spcBef>
              <a:spcAft>
                <a:spcPts val="0"/>
              </a:spcAft>
              <a:buClr>
                <a:srgbClr val="374151"/>
              </a:buClr>
              <a:buSzPts val="1800"/>
              <a:buFont typeface="Calibri"/>
              <a:buChar char="●"/>
            </a:pPr>
            <a:r>
              <a:rPr lang="en-IN" sz="1800">
                <a:solidFill>
                  <a:srgbClr val="374151"/>
                </a:solidFill>
              </a:rPr>
              <a:t>Managed to build 2 models and tried to ensemble it to segment brain tumors and achieved desirable results</a:t>
            </a:r>
            <a:endParaRPr sz="1800">
              <a:solidFill>
                <a:srgbClr val="374151"/>
              </a:solidFill>
            </a:endParaRPr>
          </a:p>
          <a:p>
            <a:pPr indent="-342900" lvl="0" marL="457200" rtl="0" algn="just">
              <a:lnSpc>
                <a:spcPct val="150000"/>
              </a:lnSpc>
              <a:spcBef>
                <a:spcPts val="0"/>
              </a:spcBef>
              <a:spcAft>
                <a:spcPts val="0"/>
              </a:spcAft>
              <a:buClr>
                <a:srgbClr val="374151"/>
              </a:buClr>
              <a:buSzPts val="1800"/>
              <a:buFont typeface="Calibri"/>
              <a:buChar char="●"/>
            </a:pPr>
            <a:r>
              <a:rPr lang="en-IN" sz="1800">
                <a:solidFill>
                  <a:srgbClr val="374151"/>
                </a:solidFill>
              </a:rPr>
              <a:t>Ensemble-based approaches offer significant advantages in medical image classification and segmentation. They enhance the performance, robustness, and generalization capabilities of the system, enabling more accurate diagnoses and treatment decisions. Leveraging the power of ensembles can lead to improved healthcare outcomes and contribute to advancements in medical imaging technology. </a:t>
            </a:r>
            <a:endParaRPr sz="1800">
              <a:solidFill>
                <a:srgbClr val="374151"/>
              </a:solidFill>
            </a:endParaRPr>
          </a:p>
          <a:p>
            <a:pPr indent="-342900" lvl="0" marL="457200" rtl="0" algn="just">
              <a:lnSpc>
                <a:spcPct val="150000"/>
              </a:lnSpc>
              <a:spcBef>
                <a:spcPts val="0"/>
              </a:spcBef>
              <a:spcAft>
                <a:spcPts val="0"/>
              </a:spcAft>
              <a:buClr>
                <a:srgbClr val="374151"/>
              </a:buClr>
              <a:buSzPts val="1800"/>
              <a:buFont typeface="Calibri"/>
              <a:buChar char="●"/>
            </a:pPr>
            <a:r>
              <a:rPr lang="en-IN" sz="1800">
                <a:solidFill>
                  <a:srgbClr val="374151"/>
                </a:solidFill>
              </a:rPr>
              <a:t>Conclusion: The detection of cancer using machine learning techniques offers several advantages that can significantly impact healthcare and improve patient outcomes. Traditional cancer diagnosis often requires extensive manual analysis and interpretation of medical images and biopsy samples, which can be time-consuming. Machine learning algorithms can automate and expedite the diagnostic process, analyzing images and data in a fraction of the time, thereby reducing waiting times for patients and enabling faster treatment initiation. </a:t>
            </a:r>
            <a:endParaRPr sz="1800">
              <a:solidFill>
                <a:srgbClr val="374151"/>
              </a:solidFill>
            </a:endParaRPr>
          </a:p>
          <a:p>
            <a:pPr indent="0" lvl="0" marL="0" rtl="0" algn="just">
              <a:lnSpc>
                <a:spcPct val="150000"/>
              </a:lnSpc>
              <a:spcBef>
                <a:spcPts val="1200"/>
              </a:spcBef>
              <a:spcAft>
                <a:spcPts val="1200"/>
              </a:spcAft>
              <a:buClr>
                <a:schemeClr val="dk1"/>
              </a:buClr>
              <a:buSzPts val="1100"/>
              <a:buFont typeface="Arial"/>
              <a:buNone/>
            </a:pPr>
            <a:r>
              <a:t/>
            </a:r>
            <a:endParaRPr sz="1800">
              <a:solidFill>
                <a:srgbClr val="374151"/>
              </a:solidFill>
            </a:endParaRPr>
          </a:p>
        </p:txBody>
      </p:sp>
      <p:sp>
        <p:nvSpPr>
          <p:cNvPr id="601" name="Google Shape;601;p5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59"/>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Conclusion and Future Work</a:t>
            </a:r>
            <a:endParaRPr/>
          </a:p>
        </p:txBody>
      </p:sp>
      <p:sp>
        <p:nvSpPr>
          <p:cNvPr id="608" name="Google Shape;608;p59"/>
          <p:cNvSpPr txBox="1"/>
          <p:nvPr>
            <p:ph idx="1" type="body"/>
          </p:nvPr>
        </p:nvSpPr>
        <p:spPr>
          <a:xfrm>
            <a:off x="471055" y="1575591"/>
            <a:ext cx="11314500" cy="4351200"/>
          </a:xfrm>
          <a:prstGeom prst="rect">
            <a:avLst/>
          </a:prstGeom>
        </p:spPr>
        <p:txBody>
          <a:bodyPr anchorCtr="0" anchor="t" bIns="45700" lIns="91425" spcFirstLastPara="1" rIns="91425" wrap="square" tIns="45700">
            <a:noAutofit/>
          </a:bodyPr>
          <a:lstStyle/>
          <a:p>
            <a:pPr indent="-381000" lvl="0" marL="457200" rtl="0" algn="just">
              <a:lnSpc>
                <a:spcPct val="150000"/>
              </a:lnSpc>
              <a:spcBef>
                <a:spcPts val="1200"/>
              </a:spcBef>
              <a:spcAft>
                <a:spcPts val="0"/>
              </a:spcAft>
              <a:buClr>
                <a:srgbClr val="374151"/>
              </a:buClr>
              <a:buSzPts val="2400"/>
              <a:buFont typeface="Calibri"/>
              <a:buChar char="●"/>
            </a:pPr>
            <a:r>
              <a:rPr lang="en-IN" sz="2400">
                <a:solidFill>
                  <a:srgbClr val="374151"/>
                </a:solidFill>
              </a:rPr>
              <a:t>Scope for improvement:</a:t>
            </a:r>
            <a:endParaRPr sz="2400">
              <a:solidFill>
                <a:srgbClr val="374151"/>
              </a:solidFill>
            </a:endParaRPr>
          </a:p>
          <a:p>
            <a:pPr indent="-381000" lvl="1" marL="914400" rtl="0" algn="just">
              <a:lnSpc>
                <a:spcPct val="150000"/>
              </a:lnSpc>
              <a:spcBef>
                <a:spcPts val="0"/>
              </a:spcBef>
              <a:spcAft>
                <a:spcPts val="0"/>
              </a:spcAft>
              <a:buClr>
                <a:srgbClr val="374151"/>
              </a:buClr>
              <a:buSzPts val="2400"/>
              <a:buFont typeface="Calibri"/>
              <a:buChar char="○"/>
            </a:pPr>
            <a:r>
              <a:rPr lang="en-IN">
                <a:solidFill>
                  <a:srgbClr val="374151"/>
                </a:solidFill>
              </a:rPr>
              <a:t>Bigger dataset</a:t>
            </a:r>
            <a:endParaRPr>
              <a:solidFill>
                <a:srgbClr val="374151"/>
              </a:solidFill>
            </a:endParaRPr>
          </a:p>
          <a:p>
            <a:pPr indent="-381000" lvl="1" marL="914400" rtl="0" algn="just">
              <a:lnSpc>
                <a:spcPct val="150000"/>
              </a:lnSpc>
              <a:spcBef>
                <a:spcPts val="0"/>
              </a:spcBef>
              <a:spcAft>
                <a:spcPts val="0"/>
              </a:spcAft>
              <a:buClr>
                <a:srgbClr val="374151"/>
              </a:buClr>
              <a:buSzPts val="2400"/>
              <a:buFont typeface="Calibri"/>
              <a:buChar char="○"/>
            </a:pPr>
            <a:r>
              <a:rPr lang="en-IN">
                <a:solidFill>
                  <a:srgbClr val="374151"/>
                </a:solidFill>
              </a:rPr>
              <a:t>Cross-validation ensemble</a:t>
            </a:r>
            <a:endParaRPr>
              <a:solidFill>
                <a:srgbClr val="374151"/>
              </a:solidFill>
            </a:endParaRPr>
          </a:p>
          <a:p>
            <a:pPr indent="-381000" lvl="1" marL="914400" rtl="0" algn="just">
              <a:lnSpc>
                <a:spcPct val="150000"/>
              </a:lnSpc>
              <a:spcBef>
                <a:spcPts val="0"/>
              </a:spcBef>
              <a:spcAft>
                <a:spcPts val="0"/>
              </a:spcAft>
              <a:buClr>
                <a:srgbClr val="374151"/>
              </a:buClr>
              <a:buSzPts val="2400"/>
              <a:buFont typeface="Calibri"/>
              <a:buChar char="○"/>
            </a:pPr>
            <a:r>
              <a:rPr lang="en-IN">
                <a:solidFill>
                  <a:srgbClr val="374151"/>
                </a:solidFill>
              </a:rPr>
              <a:t>Swin-UNETR Architecture</a:t>
            </a:r>
            <a:endParaRPr>
              <a:solidFill>
                <a:srgbClr val="374151"/>
              </a:solidFill>
            </a:endParaRPr>
          </a:p>
          <a:p>
            <a:pPr indent="-381000" lvl="1" marL="914400" rtl="0" algn="just">
              <a:lnSpc>
                <a:spcPct val="150000"/>
              </a:lnSpc>
              <a:spcBef>
                <a:spcPts val="0"/>
              </a:spcBef>
              <a:spcAft>
                <a:spcPts val="0"/>
              </a:spcAft>
              <a:buClr>
                <a:srgbClr val="374151"/>
              </a:buClr>
              <a:buSzPts val="2400"/>
              <a:buFont typeface="Calibri"/>
              <a:buChar char="○"/>
            </a:pPr>
            <a:r>
              <a:rPr lang="en-IN">
                <a:solidFill>
                  <a:srgbClr val="374151"/>
                </a:solidFill>
              </a:rPr>
              <a:t>Better validation data sourced through key radiologists</a:t>
            </a:r>
            <a:endParaRPr>
              <a:solidFill>
                <a:srgbClr val="374151"/>
              </a:solidFill>
            </a:endParaRPr>
          </a:p>
          <a:p>
            <a:pPr indent="-381000" lvl="0" marL="457200" rtl="0" algn="just">
              <a:lnSpc>
                <a:spcPct val="150000"/>
              </a:lnSpc>
              <a:spcBef>
                <a:spcPts val="0"/>
              </a:spcBef>
              <a:spcAft>
                <a:spcPts val="0"/>
              </a:spcAft>
              <a:buClr>
                <a:srgbClr val="374151"/>
              </a:buClr>
              <a:buSzPts val="2400"/>
              <a:buFont typeface="Calibri"/>
              <a:buChar char="●"/>
            </a:pPr>
            <a:r>
              <a:rPr lang="en-IN" sz="2400">
                <a:solidFill>
                  <a:srgbClr val="374151"/>
                </a:solidFill>
              </a:rPr>
              <a:t>Future Work:</a:t>
            </a:r>
            <a:endParaRPr sz="2400">
              <a:solidFill>
                <a:srgbClr val="374151"/>
              </a:solidFill>
            </a:endParaRPr>
          </a:p>
          <a:p>
            <a:pPr indent="-381000" lvl="1" marL="914400" rtl="0" algn="just">
              <a:lnSpc>
                <a:spcPct val="150000"/>
              </a:lnSpc>
              <a:spcBef>
                <a:spcPts val="0"/>
              </a:spcBef>
              <a:spcAft>
                <a:spcPts val="0"/>
              </a:spcAft>
              <a:buClr>
                <a:srgbClr val="374151"/>
              </a:buClr>
              <a:buSzPts val="2400"/>
              <a:buFont typeface="Calibri"/>
              <a:buChar char="○"/>
            </a:pPr>
            <a:r>
              <a:rPr lang="en-IN">
                <a:solidFill>
                  <a:srgbClr val="374151"/>
                </a:solidFill>
              </a:rPr>
              <a:t>More and potentially better models</a:t>
            </a:r>
            <a:endParaRPr>
              <a:solidFill>
                <a:srgbClr val="374151"/>
              </a:solidFill>
            </a:endParaRPr>
          </a:p>
          <a:p>
            <a:pPr indent="-381000" lvl="1" marL="914400" rtl="0" algn="just">
              <a:lnSpc>
                <a:spcPct val="150000"/>
              </a:lnSpc>
              <a:spcBef>
                <a:spcPts val="0"/>
              </a:spcBef>
              <a:spcAft>
                <a:spcPts val="0"/>
              </a:spcAft>
              <a:buClr>
                <a:srgbClr val="374151"/>
              </a:buClr>
              <a:buSzPts val="2400"/>
              <a:buFont typeface="Calibri"/>
              <a:buChar char="○"/>
            </a:pPr>
            <a:r>
              <a:rPr lang="en-IN">
                <a:solidFill>
                  <a:srgbClr val="374151"/>
                </a:solidFill>
              </a:rPr>
              <a:t>Creating bigger ensemble</a:t>
            </a:r>
            <a:endParaRPr>
              <a:solidFill>
                <a:srgbClr val="374151"/>
              </a:solidFill>
            </a:endParaRPr>
          </a:p>
          <a:p>
            <a:pPr indent="0" lvl="0" marL="0" rtl="0" algn="just">
              <a:lnSpc>
                <a:spcPct val="150000"/>
              </a:lnSpc>
              <a:spcBef>
                <a:spcPts val="1200"/>
              </a:spcBef>
              <a:spcAft>
                <a:spcPts val="1200"/>
              </a:spcAft>
              <a:buNone/>
            </a:pPr>
            <a:r>
              <a:t/>
            </a:r>
            <a:endParaRPr sz="2400">
              <a:solidFill>
                <a:srgbClr val="374151"/>
              </a:solidFill>
            </a:endParaRPr>
          </a:p>
        </p:txBody>
      </p:sp>
      <p:sp>
        <p:nvSpPr>
          <p:cNvPr id="609" name="Google Shape;609;p5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0"/>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References</a:t>
            </a:r>
            <a:endParaRPr/>
          </a:p>
        </p:txBody>
      </p:sp>
      <p:sp>
        <p:nvSpPr>
          <p:cNvPr id="616" name="Google Shape;616;p60"/>
          <p:cNvSpPr txBox="1"/>
          <p:nvPr>
            <p:ph idx="1" type="body"/>
          </p:nvPr>
        </p:nvSpPr>
        <p:spPr>
          <a:xfrm>
            <a:off x="471053" y="1575600"/>
            <a:ext cx="5643000" cy="4351200"/>
          </a:xfrm>
          <a:prstGeom prst="rect">
            <a:avLst/>
          </a:prstGeom>
        </p:spPr>
        <p:txBody>
          <a:bodyPr anchorCtr="0" anchor="t" bIns="45700" lIns="91425" spcFirstLastPara="1" rIns="91425" wrap="square" tIns="45700">
            <a:normAutofit/>
          </a:bodyPr>
          <a:lstStyle/>
          <a:p>
            <a:pPr indent="0" lvl="0" marL="0" rtl="0" algn="just">
              <a:lnSpc>
                <a:spcPct val="150000"/>
              </a:lnSpc>
              <a:spcBef>
                <a:spcPts val="0"/>
              </a:spcBef>
              <a:spcAft>
                <a:spcPts val="0"/>
              </a:spcAft>
              <a:buClr>
                <a:schemeClr val="dk1"/>
              </a:buClr>
              <a:buSzPts val="1100"/>
              <a:buFont typeface="Arial"/>
              <a:buNone/>
            </a:pPr>
            <a:r>
              <a:rPr lang="en-IN" sz="700"/>
              <a:t>[1] Abadi, Martın et al., “Tensorflow: Large-scale machine learning on heterogeneous       distributed systems” (2016).</a:t>
            </a:r>
            <a:endParaRPr sz="700"/>
          </a:p>
          <a:p>
            <a:pPr indent="0" lvl="0" marL="0" rtl="0" algn="just">
              <a:lnSpc>
                <a:spcPct val="150000"/>
              </a:lnSpc>
              <a:spcBef>
                <a:spcPts val="1000"/>
              </a:spcBef>
              <a:spcAft>
                <a:spcPts val="0"/>
              </a:spcAft>
              <a:buClr>
                <a:schemeClr val="dk1"/>
              </a:buClr>
              <a:buSzPts val="1100"/>
              <a:buFont typeface="Arial"/>
              <a:buNone/>
            </a:pPr>
            <a:r>
              <a:rPr lang="en-IN" sz="700"/>
              <a:t>[2] Abraham, Nabila and Naimul Mefraz Khan, “A novel focal tversky loss function with improved attention u-net for lesion segmentation” (2019).</a:t>
            </a:r>
            <a:endParaRPr sz="700"/>
          </a:p>
          <a:p>
            <a:pPr indent="0" lvl="0" marL="0" rtl="0" algn="just">
              <a:lnSpc>
                <a:spcPct val="150000"/>
              </a:lnSpc>
              <a:spcBef>
                <a:spcPts val="1000"/>
              </a:spcBef>
              <a:spcAft>
                <a:spcPts val="0"/>
              </a:spcAft>
              <a:buClr>
                <a:schemeClr val="dk1"/>
              </a:buClr>
              <a:buSzPts val="1100"/>
              <a:buFont typeface="Arial"/>
              <a:buNone/>
            </a:pPr>
            <a:r>
              <a:rPr lang="en-IN" sz="700"/>
              <a:t>[3] Anithadevi, D and K Perumal, “A hybrid approach based segmentation technique for brain tumor in MRI Images” (2016).</a:t>
            </a:r>
            <a:endParaRPr sz="700"/>
          </a:p>
          <a:p>
            <a:pPr indent="0" lvl="0" marL="0" rtl="0" algn="just">
              <a:lnSpc>
                <a:spcPct val="150000"/>
              </a:lnSpc>
              <a:spcBef>
                <a:spcPts val="1000"/>
              </a:spcBef>
              <a:spcAft>
                <a:spcPts val="0"/>
              </a:spcAft>
              <a:buClr>
                <a:schemeClr val="dk1"/>
              </a:buClr>
              <a:buSzPts val="1100"/>
              <a:buFont typeface="Arial"/>
              <a:buNone/>
            </a:pPr>
            <a:r>
              <a:rPr lang="en-IN" sz="700"/>
              <a:t>[4] Hatamizadeh A, Tang Y, “Unetr: Transformers for 3d medical image segmentation” (pp. 574-584), (2022).</a:t>
            </a:r>
            <a:endParaRPr sz="700"/>
          </a:p>
          <a:p>
            <a:pPr indent="0" lvl="0" marL="0" rtl="0" algn="just">
              <a:lnSpc>
                <a:spcPct val="150000"/>
              </a:lnSpc>
              <a:spcBef>
                <a:spcPts val="1000"/>
              </a:spcBef>
              <a:spcAft>
                <a:spcPts val="0"/>
              </a:spcAft>
              <a:buClr>
                <a:schemeClr val="dk1"/>
              </a:buClr>
              <a:buSzPts val="1100"/>
              <a:buFont typeface="Arial"/>
              <a:buNone/>
            </a:pPr>
            <a:r>
              <a:rPr lang="en-IN" sz="700"/>
              <a:t>[5] Myronenko A, “3D MRI brain tumor segmentation using autoencoder regularization” (2019).</a:t>
            </a:r>
            <a:endParaRPr sz="700"/>
          </a:p>
          <a:p>
            <a:pPr indent="0" lvl="0" marL="0" rtl="0" algn="just">
              <a:lnSpc>
                <a:spcPct val="150000"/>
              </a:lnSpc>
              <a:spcBef>
                <a:spcPts val="1000"/>
              </a:spcBef>
              <a:spcAft>
                <a:spcPts val="0"/>
              </a:spcAft>
              <a:buClr>
                <a:schemeClr val="dk1"/>
              </a:buClr>
              <a:buSzPts val="1100"/>
              <a:buFont typeface="Arial"/>
              <a:buNone/>
            </a:pPr>
            <a:r>
              <a:rPr lang="en-IN" sz="700"/>
              <a:t>[6] Gu, Shanqing, Manisha Pednekar and Robert Slater, “Improve Image Classi- fication Using Data Augmentation and Neural Networks” (2019).</a:t>
            </a:r>
            <a:endParaRPr sz="700"/>
          </a:p>
          <a:p>
            <a:pPr indent="0" lvl="0" marL="0" rtl="0" algn="just">
              <a:lnSpc>
                <a:spcPct val="150000"/>
              </a:lnSpc>
              <a:spcBef>
                <a:spcPts val="0"/>
              </a:spcBef>
              <a:spcAft>
                <a:spcPts val="0"/>
              </a:spcAft>
              <a:buClr>
                <a:schemeClr val="dk1"/>
              </a:buClr>
              <a:buSzPts val="1100"/>
              <a:buFont typeface="Arial"/>
              <a:buNone/>
            </a:pPr>
            <a:r>
              <a:t/>
            </a:r>
            <a:endParaRPr sz="700"/>
          </a:p>
          <a:p>
            <a:pPr indent="0" lvl="0" marL="0" rtl="0" algn="just">
              <a:lnSpc>
                <a:spcPct val="150000"/>
              </a:lnSpc>
              <a:spcBef>
                <a:spcPts val="0"/>
              </a:spcBef>
              <a:spcAft>
                <a:spcPts val="0"/>
              </a:spcAft>
              <a:buClr>
                <a:schemeClr val="dk1"/>
              </a:buClr>
              <a:buSzPts val="1100"/>
              <a:buFont typeface="Arial"/>
              <a:buNone/>
            </a:pPr>
            <a:r>
              <a:rPr lang="en-IN" sz="700"/>
              <a:t>[7] Salçin, Kerem et al, “Detection and classification of brain tumors from MRI images using faster R-CNN” (2019).</a:t>
            </a:r>
            <a:endParaRPr sz="700"/>
          </a:p>
          <a:p>
            <a:pPr indent="0" lvl="0" marL="0" rtl="0" algn="just">
              <a:lnSpc>
                <a:spcPct val="150000"/>
              </a:lnSpc>
              <a:spcBef>
                <a:spcPts val="1200"/>
              </a:spcBef>
              <a:spcAft>
                <a:spcPts val="0"/>
              </a:spcAft>
              <a:buClr>
                <a:schemeClr val="dk1"/>
              </a:buClr>
              <a:buSzPts val="1100"/>
              <a:buFont typeface="Arial"/>
              <a:buNone/>
            </a:pPr>
            <a:r>
              <a:rPr lang="en-IN" sz="700"/>
              <a:t>[8] </a:t>
            </a:r>
            <a:r>
              <a:rPr lang="en-IN" sz="700">
                <a:highlight>
                  <a:srgbClr val="FFFFFF"/>
                </a:highlight>
                <a:uFill>
                  <a:noFill/>
                </a:uFill>
                <a:hlinkClick r:id="rId3"/>
              </a:rPr>
              <a:t>Jonas Prellberg</a:t>
            </a:r>
            <a:r>
              <a:rPr lang="en-IN" sz="700">
                <a:highlight>
                  <a:srgbClr val="FFFFFF"/>
                </a:highlight>
              </a:rPr>
              <a:t>, </a:t>
            </a:r>
            <a:r>
              <a:rPr lang="en-IN" sz="700">
                <a:highlight>
                  <a:srgbClr val="FFFFFF"/>
                </a:highlight>
                <a:uFill>
                  <a:noFill/>
                </a:uFill>
                <a:hlinkClick r:id="rId4"/>
              </a:rPr>
              <a:t>Oliver Kramer</a:t>
            </a:r>
            <a:r>
              <a:rPr lang="en-IN" sz="700"/>
              <a:t>, “Acute Lymphoblastic Leukemia Detection from Microscopic Images Using Weighted Ensemble of Convolutional Neural Networks” (2019).</a:t>
            </a:r>
            <a:endParaRPr sz="700"/>
          </a:p>
          <a:p>
            <a:pPr indent="0" lvl="0" marL="0" rtl="0" algn="just">
              <a:lnSpc>
                <a:spcPct val="150000"/>
              </a:lnSpc>
              <a:spcBef>
                <a:spcPts val="1200"/>
              </a:spcBef>
              <a:spcAft>
                <a:spcPts val="0"/>
              </a:spcAft>
              <a:buClr>
                <a:schemeClr val="dk1"/>
              </a:buClr>
              <a:buSzPts val="1100"/>
              <a:buFont typeface="Arial"/>
              <a:buNone/>
            </a:pPr>
            <a:r>
              <a:rPr lang="en-IN" sz="700"/>
              <a:t>[9] </a:t>
            </a:r>
            <a:r>
              <a:rPr lang="en-IN" sz="700">
                <a:highlight>
                  <a:srgbClr val="FFFFFF"/>
                </a:highlight>
              </a:rPr>
              <a:t>Marco Aurélio Granero, </a:t>
            </a:r>
            <a:r>
              <a:rPr lang="en-IN" sz="700">
                <a:highlight>
                  <a:srgbClr val="FFFFFF"/>
                </a:highlight>
                <a:uFill>
                  <a:noFill/>
                </a:uFill>
                <a:hlinkClick r:id="rId5"/>
              </a:rPr>
              <a:t>Cristhian Xavier Hernández</a:t>
            </a:r>
            <a:r>
              <a:rPr lang="en-IN" sz="700">
                <a:highlight>
                  <a:srgbClr val="FFFFFF"/>
                </a:highlight>
              </a:rPr>
              <a:t>, </a:t>
            </a:r>
            <a:r>
              <a:rPr lang="en-IN" sz="700">
                <a:highlight>
                  <a:srgbClr val="FFFFFF"/>
                </a:highlight>
                <a:uFill>
                  <a:noFill/>
                </a:uFill>
                <a:hlinkClick r:id="rId6"/>
              </a:rPr>
              <a:t>Marcos Eduardo Valle</a:t>
            </a:r>
            <a:r>
              <a:rPr lang="en-IN" sz="700"/>
              <a:t>, “Quaternion-Valued Convolutional Neural Network Applied for Acute Lymphoblastic Leukemia Diagnosis” (2021).</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1100"/>
              <a:buFont typeface="Arial"/>
              <a:buNone/>
            </a:pPr>
            <a:r>
              <a:rPr lang="en-IN" sz="700">
                <a:solidFill>
                  <a:srgbClr val="212529"/>
                </a:solidFill>
                <a:highlight>
                  <a:srgbClr val="FFFFFF"/>
                </a:highlight>
              </a:rPr>
              <a:t>[10] Md Zahangir Alom</a:t>
            </a:r>
            <a:r>
              <a:rPr lang="en-IN" sz="700">
                <a:highlight>
                  <a:srgbClr val="FFFFFF"/>
                </a:highlight>
              </a:rPr>
              <a:t>, </a:t>
            </a:r>
            <a:r>
              <a:rPr lang="en-IN" sz="700">
                <a:highlight>
                  <a:srgbClr val="FFFFFF"/>
                </a:highlight>
                <a:uFill>
                  <a:noFill/>
                </a:uFill>
                <a:hlinkClick r:id="rId7"/>
              </a:rPr>
              <a:t>Chris Yakopcic</a:t>
            </a:r>
            <a:r>
              <a:rPr lang="en-IN" sz="700">
                <a:highlight>
                  <a:srgbClr val="FFFFFF"/>
                </a:highlight>
              </a:rPr>
              <a:t>, </a:t>
            </a:r>
            <a:r>
              <a:rPr lang="en-IN" sz="700">
                <a:highlight>
                  <a:srgbClr val="FFFFFF"/>
                </a:highlight>
                <a:uFill>
                  <a:noFill/>
                </a:uFill>
                <a:hlinkClick r:id="rId8"/>
              </a:rPr>
              <a:t>Tarek M. Taha</a:t>
            </a:r>
            <a:r>
              <a:rPr lang="en-IN" sz="700">
                <a:highlight>
                  <a:srgbClr val="FFFFFF"/>
                </a:highlight>
              </a:rPr>
              <a:t>, </a:t>
            </a:r>
            <a:r>
              <a:rPr lang="en-IN" sz="700">
                <a:highlight>
                  <a:srgbClr val="FFFFFF"/>
                </a:highlight>
                <a:uFill>
                  <a:noFill/>
                </a:uFill>
                <a:hlinkClick r:id="rId9"/>
              </a:rPr>
              <a:t>Vijayan K. Asari</a:t>
            </a:r>
            <a:r>
              <a:rPr lang="en-IN" sz="700">
                <a:highlight>
                  <a:srgbClr val="FFFFFF"/>
                </a:highlight>
              </a:rPr>
              <a:t>,  </a:t>
            </a:r>
            <a:r>
              <a:rPr lang="en-IN" sz="700">
                <a:solidFill>
                  <a:srgbClr val="212529"/>
                </a:solidFill>
                <a:highlight>
                  <a:srgbClr val="FFFFFF"/>
                </a:highlight>
              </a:rPr>
              <a:t>“Breast Cancer Classification from Histopathological Images with Inception Recurrent Residual Convolutional Neural Network” (2018).</a:t>
            </a:r>
            <a:endParaRPr sz="700">
              <a:solidFill>
                <a:srgbClr val="212529"/>
              </a:solidFill>
              <a:highlight>
                <a:srgbClr val="FFFFFF"/>
              </a:highlight>
            </a:endParaRPr>
          </a:p>
          <a:p>
            <a:pPr indent="0" lvl="0" marL="0" rtl="0" algn="l">
              <a:spcBef>
                <a:spcPts val="1200"/>
              </a:spcBef>
              <a:spcAft>
                <a:spcPts val="0"/>
              </a:spcAft>
              <a:buNone/>
            </a:pPr>
            <a:r>
              <a:t/>
            </a:r>
            <a:endParaRPr sz="700"/>
          </a:p>
        </p:txBody>
      </p:sp>
      <p:sp>
        <p:nvSpPr>
          <p:cNvPr id="617" name="Google Shape;617;p6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
        <p:nvSpPr>
          <p:cNvPr id="618" name="Google Shape;618;p60"/>
          <p:cNvSpPr txBox="1"/>
          <p:nvPr>
            <p:ph idx="1" type="body"/>
          </p:nvPr>
        </p:nvSpPr>
        <p:spPr>
          <a:xfrm>
            <a:off x="6114053" y="1575600"/>
            <a:ext cx="5643000" cy="4351200"/>
          </a:xfrm>
          <a:prstGeom prst="rect">
            <a:avLst/>
          </a:prstGeom>
        </p:spPr>
        <p:txBody>
          <a:bodyPr anchorCtr="0" anchor="t" bIns="45700" lIns="91425" spcFirstLastPara="1" rIns="91425" wrap="square" tIns="45700">
            <a:noAutofit/>
          </a:bodyPr>
          <a:lstStyle/>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[11]</a:t>
            </a:r>
            <a:r>
              <a:rPr lang="en-IN" sz="700">
                <a:highlight>
                  <a:srgbClr val="FFFFFF"/>
                </a:highlight>
              </a:rPr>
              <a:t> </a:t>
            </a:r>
            <a:r>
              <a:rPr lang="en-IN" sz="700">
                <a:highlight>
                  <a:srgbClr val="FFFFFF"/>
                </a:highlight>
                <a:uFill>
                  <a:noFill/>
                </a:uFill>
                <a:hlinkClick r:id="rId10"/>
              </a:rPr>
              <a:t>Aditya Golatkar</a:t>
            </a:r>
            <a:r>
              <a:rPr lang="en-IN" sz="700">
                <a:highlight>
                  <a:srgbClr val="FFFFFF"/>
                </a:highlight>
              </a:rPr>
              <a:t>, </a:t>
            </a:r>
            <a:r>
              <a:rPr lang="en-IN" sz="700">
                <a:highlight>
                  <a:srgbClr val="FFFFFF"/>
                </a:highlight>
                <a:uFill>
                  <a:noFill/>
                </a:uFill>
                <a:hlinkClick r:id="rId11"/>
              </a:rPr>
              <a:t>Deepak Anand</a:t>
            </a:r>
            <a:r>
              <a:rPr lang="en-IN" sz="700">
                <a:highlight>
                  <a:srgbClr val="FFFFFF"/>
                </a:highlight>
              </a:rPr>
              <a:t>, </a:t>
            </a:r>
            <a:r>
              <a:rPr lang="en-IN" sz="700">
                <a:highlight>
                  <a:srgbClr val="FFFFFF"/>
                </a:highlight>
                <a:uFill>
                  <a:noFill/>
                </a:uFill>
                <a:hlinkClick r:id="rId12"/>
              </a:rPr>
              <a:t>Amit Sethi</a:t>
            </a:r>
            <a:r>
              <a:rPr lang="en-IN" sz="700">
                <a:highlight>
                  <a:srgbClr val="FFFFFF"/>
                </a:highlight>
              </a:rPr>
              <a:t>, </a:t>
            </a:r>
            <a:r>
              <a:rPr lang="en-IN" sz="700">
                <a:solidFill>
                  <a:srgbClr val="212529"/>
                </a:solidFill>
                <a:highlight>
                  <a:srgbClr val="FFFFFF"/>
                </a:highlight>
              </a:rPr>
              <a:t>“Classification of Breast Cancer Histology using Deep Learning” (2017).</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[12] </a:t>
            </a:r>
            <a:r>
              <a:rPr lang="en-IN" sz="700">
                <a:highlight>
                  <a:srgbClr val="FFFFFF"/>
                </a:highlight>
                <a:uFill>
                  <a:noFill/>
                </a:uFill>
                <a:hlinkClick r:id="rId13"/>
              </a:rPr>
              <a:t>Rishav Pramanik</a:t>
            </a:r>
            <a:r>
              <a:rPr lang="en-IN" sz="700">
                <a:highlight>
                  <a:srgbClr val="FFFFFF"/>
                </a:highlight>
              </a:rPr>
              <a:t>, </a:t>
            </a:r>
            <a:r>
              <a:rPr lang="en-IN" sz="700">
                <a:highlight>
                  <a:srgbClr val="FFFFFF"/>
                </a:highlight>
                <a:uFill>
                  <a:noFill/>
                </a:uFill>
                <a:hlinkClick r:id="rId14"/>
              </a:rPr>
              <a:t>Momojit Biswas</a:t>
            </a:r>
            <a:r>
              <a:rPr lang="en-IN" sz="700">
                <a:highlight>
                  <a:srgbClr val="FFFFFF"/>
                </a:highlight>
              </a:rPr>
              <a:t>, et al,</a:t>
            </a:r>
            <a:r>
              <a:rPr lang="en-IN" sz="700">
                <a:solidFill>
                  <a:srgbClr val="737373"/>
                </a:solidFill>
                <a:highlight>
                  <a:srgbClr val="FFFFFF"/>
                </a:highlight>
              </a:rPr>
              <a:t> “</a:t>
            </a:r>
            <a:r>
              <a:rPr lang="en-IN" sz="700">
                <a:solidFill>
                  <a:srgbClr val="212529"/>
                </a:solidFill>
                <a:highlight>
                  <a:srgbClr val="FFFFFF"/>
                </a:highlight>
              </a:rPr>
              <a:t>A fuzzy distance-based ensemble of deep models for cervical cancer detection” (2019).</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[13] Nanditha B R, Geetha Kiran A Sanathkumar M P, “Oral Cancer Detection using Machine Learning and Deep Learning Techniques” (2021). </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[14] Panwar, S.A., Munot, M.V., Gawande, S. and Deshpande, “A reliable and an efficient approach for diagnosis of brain tumor using transfer learning” (pp.283-294), (2021). </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[15] Ullah, N., Khan, J.A., Khan, M.S., Khan, W., Hassan, I., Obayya, M., Negm, N. and Salama, A.S, “An Effective Approach to Detect and Identify Brain Tumors Using Transfer Learning. Applied Sciences” (2022).</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[16] Dalia Alzu’bi,Malak Abdullah, et.al, “Kidney Tumor Detection and Classification Based on Deep Learning Approaches: A New Dataset in CT Scans” (2022).</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[17] </a:t>
            </a:r>
            <a:r>
              <a:rPr lang="en-IN" sz="700">
                <a:solidFill>
                  <a:srgbClr val="737373"/>
                </a:solidFill>
                <a:highlight>
                  <a:srgbClr val="FFFFFF"/>
                </a:highlight>
              </a:rPr>
              <a:t> </a:t>
            </a:r>
            <a:r>
              <a:rPr lang="en-IN" sz="700">
                <a:uFill>
                  <a:noFill/>
                </a:uFill>
                <a:hlinkClick r:id="rId15"/>
              </a:rPr>
              <a:t>Md. Alamin Talukder</a:t>
            </a:r>
            <a:r>
              <a:rPr lang="en-IN" sz="700"/>
              <a:t>, </a:t>
            </a:r>
            <a:r>
              <a:rPr lang="en-IN" sz="700">
                <a:uFill>
                  <a:noFill/>
                </a:uFill>
                <a:hlinkClick r:id="rId16"/>
              </a:rPr>
              <a:t>Md. Manowarul Islam</a:t>
            </a:r>
            <a:r>
              <a:rPr lang="en-IN" sz="700"/>
              <a:t>, et.al, “Machine Learning-based Lung and Colon Cancer Detection using Deep Feature Extraction and Ensemble Learning” (2022).</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[18] </a:t>
            </a:r>
            <a:r>
              <a:rPr lang="en-IN" sz="700">
                <a:highlight>
                  <a:srgbClr val="FFFFFF"/>
                </a:highlight>
                <a:uFill>
                  <a:noFill/>
                </a:uFill>
                <a:hlinkClick r:id="rId17"/>
              </a:rPr>
              <a:t>Satvik Garg</a:t>
            </a:r>
            <a:r>
              <a:rPr lang="en-IN" sz="700">
                <a:highlight>
                  <a:srgbClr val="FFFFFF"/>
                </a:highlight>
              </a:rPr>
              <a:t>, </a:t>
            </a:r>
            <a:r>
              <a:rPr lang="en-IN" sz="700">
                <a:highlight>
                  <a:srgbClr val="FFFFFF"/>
                </a:highlight>
                <a:uFill>
                  <a:noFill/>
                </a:uFill>
                <a:hlinkClick r:id="rId18"/>
              </a:rPr>
              <a:t>Somya Garg</a:t>
            </a:r>
            <a:r>
              <a:rPr lang="en-IN" sz="700">
                <a:highlight>
                  <a:srgbClr val="FFFFFF"/>
                </a:highlight>
              </a:rPr>
              <a:t>, “Prediction of lung and colon cancer through analysis of histopathological images by utilizing Pre-trained CNN models with visualization of class activation and saliency maps” (2021).</a:t>
            </a:r>
            <a:endParaRPr sz="700">
              <a:solidFill>
                <a:srgbClr val="212529"/>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212529"/>
                </a:solidFill>
                <a:highlight>
                  <a:srgbClr val="FFFFFF"/>
                </a:highlight>
              </a:rPr>
              <a:t>[19] </a:t>
            </a:r>
            <a:r>
              <a:rPr lang="en-IN" sz="700">
                <a:highlight>
                  <a:srgbClr val="FFFFFF"/>
                </a:highlight>
                <a:uFill>
                  <a:noFill/>
                </a:uFill>
                <a:hlinkClick r:id="rId19"/>
              </a:rPr>
              <a:t>Maria Frucci</a:t>
            </a:r>
            <a:r>
              <a:rPr lang="en-IN" sz="700">
                <a:highlight>
                  <a:srgbClr val="FFFFFF"/>
                </a:highlight>
              </a:rPr>
              <a:t>, </a:t>
            </a:r>
            <a:r>
              <a:rPr lang="en-IN" sz="700">
                <a:highlight>
                  <a:srgbClr val="FFFFFF"/>
                </a:highlight>
                <a:uFill>
                  <a:noFill/>
                </a:uFill>
                <a:hlinkClick r:id="rId20"/>
              </a:rPr>
              <a:t>Daniel Riccio</a:t>
            </a:r>
            <a:r>
              <a:rPr lang="en-IN" sz="700">
                <a:highlight>
                  <a:srgbClr val="FFFFFF"/>
                </a:highlight>
              </a:rPr>
              <a:t>, et.al, “</a:t>
            </a:r>
            <a:r>
              <a:rPr lang="en-IN" sz="700">
                <a:solidFill>
                  <a:srgbClr val="333333"/>
                </a:solidFill>
                <a:highlight>
                  <a:srgbClr val="FFFFFF"/>
                </a:highlight>
              </a:rPr>
              <a:t>A Deep Learning Approach for Breast Invasive Ductal Carcinoma Detection and Lymphoma Multi-Classification in Histological Images</a:t>
            </a:r>
            <a:r>
              <a:rPr lang="en-IN" sz="700">
                <a:highlight>
                  <a:srgbClr val="FFFFFF"/>
                </a:highlight>
              </a:rPr>
              <a:t>” (2021).</a:t>
            </a:r>
            <a:endParaRPr sz="700">
              <a:solidFill>
                <a:srgbClr val="333333"/>
              </a:solidFill>
              <a:highlight>
                <a:srgbClr val="FFFFFF"/>
              </a:highlight>
            </a:endParaRPr>
          </a:p>
          <a:p>
            <a:pPr indent="0" lvl="0" marL="0" rtl="0" algn="just">
              <a:lnSpc>
                <a:spcPct val="150000"/>
              </a:lnSpc>
              <a:spcBef>
                <a:spcPts val="1200"/>
              </a:spcBef>
              <a:spcAft>
                <a:spcPts val="0"/>
              </a:spcAft>
              <a:buClr>
                <a:schemeClr val="dk1"/>
              </a:buClr>
              <a:buSzPts val="605"/>
              <a:buFont typeface="Arial"/>
              <a:buNone/>
            </a:pPr>
            <a:r>
              <a:rPr lang="en-IN" sz="700">
                <a:solidFill>
                  <a:srgbClr val="333333"/>
                </a:solidFill>
                <a:highlight>
                  <a:srgbClr val="FFFFFF"/>
                </a:highlight>
              </a:rPr>
              <a:t>[20] </a:t>
            </a:r>
            <a:r>
              <a:rPr lang="en-IN" sz="700">
                <a:highlight>
                  <a:srgbClr val="FFFFFF"/>
                </a:highlight>
                <a:uFill>
                  <a:noFill/>
                </a:uFill>
                <a:hlinkClick r:id="rId21"/>
              </a:rPr>
              <a:t>Zeyad Ghaleb Al-Mekhlafi</a:t>
            </a:r>
            <a:r>
              <a:rPr lang="en-IN" sz="700">
                <a:highlight>
                  <a:srgbClr val="FFFFFF"/>
                </a:highlight>
              </a:rPr>
              <a:t>, </a:t>
            </a:r>
            <a:r>
              <a:rPr lang="en-IN" sz="700">
                <a:highlight>
                  <a:srgbClr val="FFFFFF"/>
                </a:highlight>
                <a:uFill>
                  <a:noFill/>
                </a:uFill>
                <a:hlinkClick r:id="rId22"/>
              </a:rPr>
              <a:t>Ebrahim Mohammed Senan</a:t>
            </a:r>
            <a:r>
              <a:rPr lang="en-IN" sz="700">
                <a:highlight>
                  <a:srgbClr val="FFFFFF"/>
                </a:highlight>
              </a:rPr>
              <a:t>, et.al, “Diagnosis of Histopathological Images to Distinguish Types of Malignant Lymphomas Using Hybrid Techniques Based on Fusion Features” (2022).</a:t>
            </a:r>
            <a:endParaRPr sz="700"/>
          </a:p>
          <a:p>
            <a:pPr indent="0" lvl="0" marL="0" rtl="0" algn="l">
              <a:spcBef>
                <a:spcPts val="1200"/>
              </a:spcBef>
              <a:spcAft>
                <a:spcPts val="0"/>
              </a:spcAft>
              <a:buSzPts val="605"/>
              <a:buNone/>
            </a:pPr>
            <a:r>
              <a:t/>
            </a:r>
            <a:endParaRPr sz="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1"/>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solidFill>
                  <a:srgbClr val="888888"/>
                </a:solidFill>
              </a:rPr>
              <a:t>‹#›</a:t>
            </a:fld>
            <a:endParaRPr>
              <a:solidFill>
                <a:srgbClr val="888888"/>
              </a:solidFill>
            </a:endParaRPr>
          </a:p>
        </p:txBody>
      </p:sp>
      <p:sp>
        <p:nvSpPr>
          <p:cNvPr id="625" name="Google Shape;625;p61"/>
          <p:cNvSpPr txBox="1"/>
          <p:nvPr/>
        </p:nvSpPr>
        <p:spPr>
          <a:xfrm>
            <a:off x="2084700" y="2782500"/>
            <a:ext cx="80226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7200">
                <a:latin typeface="Calibri"/>
                <a:ea typeface="Calibri"/>
                <a:cs typeface="Calibri"/>
                <a:sym typeface="Calibri"/>
              </a:rPr>
              <a:t>THANK YOU</a:t>
            </a:r>
            <a:endParaRPr sz="72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7"/>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Background</a:t>
            </a:r>
            <a:endParaRPr/>
          </a:p>
        </p:txBody>
      </p:sp>
      <p:sp>
        <p:nvSpPr>
          <p:cNvPr id="130" name="Google Shape;130;p17"/>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31" name="Google Shape;131;p1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pic>
        <p:nvPicPr>
          <p:cNvPr id="132" name="Google Shape;132;p17"/>
          <p:cNvPicPr preferRelativeResize="0"/>
          <p:nvPr/>
        </p:nvPicPr>
        <p:blipFill>
          <a:blip r:embed="rId3">
            <a:alphaModFix/>
          </a:blip>
          <a:stretch>
            <a:fillRect/>
          </a:stretch>
        </p:blipFill>
        <p:spPr>
          <a:xfrm>
            <a:off x="471050" y="2424438"/>
            <a:ext cx="5079600" cy="2653525"/>
          </a:xfrm>
          <a:prstGeom prst="rect">
            <a:avLst/>
          </a:prstGeom>
          <a:noFill/>
          <a:ln>
            <a:noFill/>
          </a:ln>
        </p:spPr>
      </p:pic>
      <p:pic>
        <p:nvPicPr>
          <p:cNvPr id="133" name="Google Shape;133;p17"/>
          <p:cNvPicPr preferRelativeResize="0"/>
          <p:nvPr/>
        </p:nvPicPr>
        <p:blipFill>
          <a:blip r:embed="rId4">
            <a:alphaModFix/>
          </a:blip>
          <a:stretch>
            <a:fillRect/>
          </a:stretch>
        </p:blipFill>
        <p:spPr>
          <a:xfrm>
            <a:off x="6705950" y="2437355"/>
            <a:ext cx="5079599" cy="2649545"/>
          </a:xfrm>
          <a:prstGeom prst="rect">
            <a:avLst/>
          </a:prstGeom>
          <a:noFill/>
          <a:ln>
            <a:noFill/>
          </a:ln>
        </p:spPr>
      </p:pic>
      <p:sp>
        <p:nvSpPr>
          <p:cNvPr id="134" name="Google Shape;134;p17"/>
          <p:cNvSpPr txBox="1"/>
          <p:nvPr/>
        </p:nvSpPr>
        <p:spPr>
          <a:xfrm>
            <a:off x="3569350" y="5619000"/>
            <a:ext cx="47814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800">
                <a:latin typeface="Calibri"/>
                <a:ea typeface="Calibri"/>
                <a:cs typeface="Calibri"/>
                <a:sym typeface="Calibri"/>
              </a:rPr>
              <a:t>Source: https://www.grandviewresearch.com/industry-analysis/medical-image-analysis-software-market</a:t>
            </a:r>
            <a:endParaRPr sz="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8"/>
          <p:cNvSpPr txBox="1"/>
          <p:nvPr>
            <p:ph type="title"/>
          </p:nvPr>
        </p:nvSpPr>
        <p:spPr>
          <a:xfrm>
            <a:off x="265545" y="-3"/>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4400"/>
              <a:buFont typeface="Calibri"/>
              <a:buNone/>
            </a:pPr>
            <a:r>
              <a:rPr lang="en-IN"/>
              <a:t>Background</a:t>
            </a:r>
            <a:endParaRPr/>
          </a:p>
        </p:txBody>
      </p:sp>
      <p:sp>
        <p:nvSpPr>
          <p:cNvPr id="140" name="Google Shape;140;p18"/>
          <p:cNvSpPr txBox="1"/>
          <p:nvPr>
            <p:ph idx="1" type="body"/>
          </p:nvPr>
        </p:nvSpPr>
        <p:spPr>
          <a:xfrm>
            <a:off x="471055" y="1575591"/>
            <a:ext cx="11314500" cy="4351200"/>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41" name="Google Shape;141;p18"/>
          <p:cNvPicPr preferRelativeResize="0"/>
          <p:nvPr/>
        </p:nvPicPr>
        <p:blipFill>
          <a:blip r:embed="rId3">
            <a:alphaModFix/>
          </a:blip>
          <a:stretch>
            <a:fillRect/>
          </a:stretch>
        </p:blipFill>
        <p:spPr>
          <a:xfrm>
            <a:off x="6554677" y="1897150"/>
            <a:ext cx="4663200" cy="3708100"/>
          </a:xfrm>
          <a:prstGeom prst="rect">
            <a:avLst/>
          </a:prstGeom>
          <a:noFill/>
          <a:ln>
            <a:noFill/>
          </a:ln>
        </p:spPr>
      </p:pic>
      <p:pic>
        <p:nvPicPr>
          <p:cNvPr id="142" name="Google Shape;142;p18"/>
          <p:cNvPicPr preferRelativeResize="0"/>
          <p:nvPr/>
        </p:nvPicPr>
        <p:blipFill>
          <a:blip r:embed="rId4">
            <a:alphaModFix/>
          </a:blip>
          <a:stretch>
            <a:fillRect/>
          </a:stretch>
        </p:blipFill>
        <p:spPr>
          <a:xfrm>
            <a:off x="1065177" y="1918800"/>
            <a:ext cx="4588650" cy="36647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Problem Statement</a:t>
            </a:r>
            <a:endParaRPr/>
          </a:p>
        </p:txBody>
      </p:sp>
      <p:sp>
        <p:nvSpPr>
          <p:cNvPr id="149" name="Google Shape;149;p19"/>
          <p:cNvSpPr txBox="1"/>
          <p:nvPr>
            <p:ph idx="1" type="body"/>
          </p:nvPr>
        </p:nvSpPr>
        <p:spPr>
          <a:xfrm>
            <a:off x="471055" y="1575591"/>
            <a:ext cx="11314500" cy="43512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SzPts val="2400"/>
              <a:buChar char="•"/>
            </a:pPr>
            <a:r>
              <a:rPr b="1" lang="en-IN" sz="2400"/>
              <a:t>Background:</a:t>
            </a:r>
            <a:r>
              <a:rPr lang="en-IN" sz="2400"/>
              <a:t> Medical image data account for the vast majority of medical data.</a:t>
            </a:r>
            <a:endParaRPr sz="2400"/>
          </a:p>
          <a:p>
            <a:pPr indent="-381000" lvl="0" marL="457200" rtl="0" algn="l">
              <a:lnSpc>
                <a:spcPct val="150000"/>
              </a:lnSpc>
              <a:spcBef>
                <a:spcPts val="0"/>
              </a:spcBef>
              <a:spcAft>
                <a:spcPts val="0"/>
              </a:spcAft>
              <a:buSzPts val="2400"/>
              <a:buChar char="•"/>
            </a:pPr>
            <a:r>
              <a:rPr b="1" lang="en-IN" sz="2400"/>
              <a:t>Problem:</a:t>
            </a:r>
            <a:r>
              <a:rPr lang="en-IN" sz="2400"/>
              <a:t> How to utilise big medical data for best clinical practices to improve diagnosing techniques?</a:t>
            </a:r>
            <a:endParaRPr sz="2400"/>
          </a:p>
          <a:p>
            <a:pPr indent="-381000" lvl="0" marL="457200" rtl="0" algn="l">
              <a:lnSpc>
                <a:spcPct val="150000"/>
              </a:lnSpc>
              <a:spcBef>
                <a:spcPts val="0"/>
              </a:spcBef>
              <a:spcAft>
                <a:spcPts val="0"/>
              </a:spcAft>
              <a:buSzPts val="2400"/>
              <a:buChar char="•"/>
            </a:pPr>
            <a:r>
              <a:rPr b="1" lang="en-IN" sz="2400"/>
              <a:t>Solution:</a:t>
            </a:r>
            <a:r>
              <a:rPr lang="en-IN" sz="2400"/>
              <a:t> Using intelligent imaging and deep learning in the field of big data analysis, combining the latest research progress and the work in the field, especially the classification and segmentation of medical images.</a:t>
            </a:r>
            <a:endParaRPr sz="2400"/>
          </a:p>
          <a:p>
            <a:pPr indent="-381000" lvl="0" marL="457200" rtl="0" algn="l">
              <a:lnSpc>
                <a:spcPct val="150000"/>
              </a:lnSpc>
              <a:spcBef>
                <a:spcPts val="0"/>
              </a:spcBef>
              <a:spcAft>
                <a:spcPts val="0"/>
              </a:spcAft>
              <a:buSzPts val="2400"/>
              <a:buChar char="•"/>
            </a:pPr>
            <a:r>
              <a:rPr b="1" lang="en-IN" sz="2400"/>
              <a:t>Outcome:</a:t>
            </a:r>
            <a:r>
              <a:rPr lang="en-IN" sz="2400"/>
              <a:t> Early diagnosis of diseases</a:t>
            </a:r>
            <a:endParaRPr sz="2400"/>
          </a:p>
          <a:p>
            <a:pPr indent="0" lvl="0" marL="0" rtl="0" algn="l">
              <a:lnSpc>
                <a:spcPct val="150000"/>
              </a:lnSpc>
              <a:spcBef>
                <a:spcPts val="0"/>
              </a:spcBef>
              <a:spcAft>
                <a:spcPts val="0"/>
              </a:spcAft>
              <a:buNone/>
            </a:pPr>
            <a:r>
              <a:t/>
            </a:r>
            <a:endParaRPr sz="1900"/>
          </a:p>
          <a:p>
            <a:pPr indent="0" lvl="0" marL="0" rtl="0" algn="l">
              <a:lnSpc>
                <a:spcPct val="150000"/>
              </a:lnSpc>
              <a:spcBef>
                <a:spcPts val="0"/>
              </a:spcBef>
              <a:spcAft>
                <a:spcPts val="0"/>
              </a:spcAft>
              <a:buNone/>
            </a:pPr>
            <a:r>
              <a:t/>
            </a:r>
            <a:endParaRPr sz="1900"/>
          </a:p>
          <a:p>
            <a:pPr indent="0" lvl="0" marL="0" rtl="0" algn="l">
              <a:lnSpc>
                <a:spcPct val="150000"/>
              </a:lnSpc>
              <a:spcBef>
                <a:spcPts val="0"/>
              </a:spcBef>
              <a:spcAft>
                <a:spcPts val="0"/>
              </a:spcAft>
              <a:buNone/>
            </a:pPr>
            <a:r>
              <a:t/>
            </a:r>
            <a:endParaRPr sz="1900"/>
          </a:p>
          <a:p>
            <a:pPr indent="0" lvl="0" marL="0" rtl="0" algn="l">
              <a:lnSpc>
                <a:spcPct val="150000"/>
              </a:lnSpc>
              <a:spcBef>
                <a:spcPts val="0"/>
              </a:spcBef>
              <a:spcAft>
                <a:spcPts val="0"/>
              </a:spcAft>
              <a:buClr>
                <a:schemeClr val="dk1"/>
              </a:buClr>
              <a:buSzPts val="1100"/>
              <a:buFont typeface="Arial"/>
              <a:buNone/>
            </a:pPr>
            <a:r>
              <a:t/>
            </a:r>
            <a:endParaRPr sz="1900"/>
          </a:p>
        </p:txBody>
      </p:sp>
      <p:sp>
        <p:nvSpPr>
          <p:cNvPr id="150" name="Google Shape;150;p1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0"/>
          <p:cNvSpPr txBox="1"/>
          <p:nvPr>
            <p:ph type="title"/>
          </p:nvPr>
        </p:nvSpPr>
        <p:spPr>
          <a:xfrm>
            <a:off x="265545" y="-3"/>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Project Focus</a:t>
            </a:r>
            <a:endParaRPr/>
          </a:p>
        </p:txBody>
      </p:sp>
      <p:sp>
        <p:nvSpPr>
          <p:cNvPr id="157" name="Google Shape;157;p20"/>
          <p:cNvSpPr txBox="1"/>
          <p:nvPr>
            <p:ph idx="1" type="body"/>
          </p:nvPr>
        </p:nvSpPr>
        <p:spPr>
          <a:xfrm>
            <a:off x="471055" y="1575591"/>
            <a:ext cx="11314500" cy="4351200"/>
          </a:xfrm>
          <a:prstGeom prst="rect">
            <a:avLst/>
          </a:prstGeom>
        </p:spPr>
        <p:txBody>
          <a:bodyPr anchorCtr="0" anchor="t" bIns="45700" lIns="91425" spcFirstLastPara="1" rIns="91425" wrap="square" tIns="45700">
            <a:normAutofit/>
          </a:bodyPr>
          <a:lstStyle/>
          <a:p>
            <a:pPr indent="-393700" lvl="0" marL="457200" rtl="0" algn="l">
              <a:spcBef>
                <a:spcPts val="1000"/>
              </a:spcBef>
              <a:spcAft>
                <a:spcPts val="0"/>
              </a:spcAft>
              <a:buSzPts val="2600"/>
              <a:buChar char="●"/>
            </a:pPr>
            <a:r>
              <a:rPr b="1" lang="en-IN" sz="2600"/>
              <a:t>Medical Image Segmentation</a:t>
            </a:r>
            <a:endParaRPr b="1" sz="2600"/>
          </a:p>
          <a:p>
            <a:pPr indent="-381000" lvl="1" marL="914400" rtl="0" algn="l">
              <a:spcBef>
                <a:spcPts val="0"/>
              </a:spcBef>
              <a:spcAft>
                <a:spcPts val="0"/>
              </a:spcAft>
              <a:buSzPts val="2400"/>
              <a:buChar char="○"/>
            </a:pPr>
            <a:r>
              <a:rPr lang="en-IN"/>
              <a:t>Brain Tumor Segmentation</a:t>
            </a:r>
            <a:endParaRPr/>
          </a:p>
          <a:p>
            <a:pPr indent="-393700" lvl="0" marL="457200" rtl="0" algn="l">
              <a:spcBef>
                <a:spcPts val="0"/>
              </a:spcBef>
              <a:spcAft>
                <a:spcPts val="0"/>
              </a:spcAft>
              <a:buSzPts val="2600"/>
              <a:buChar char="●"/>
            </a:pPr>
            <a:r>
              <a:rPr b="1" lang="en-IN" sz="2600"/>
              <a:t>Medical Image Classification</a:t>
            </a:r>
            <a:endParaRPr b="1" sz="2600"/>
          </a:p>
          <a:p>
            <a:pPr indent="-381000" lvl="1" marL="914400" rtl="0" algn="l">
              <a:spcBef>
                <a:spcPts val="0"/>
              </a:spcBef>
              <a:spcAft>
                <a:spcPts val="0"/>
              </a:spcAft>
              <a:buSzPts val="2400"/>
              <a:buChar char="○"/>
            </a:pPr>
            <a:r>
              <a:rPr lang="en-IN"/>
              <a:t>Acute Lymphoblastic Leukemia</a:t>
            </a:r>
            <a:endParaRPr/>
          </a:p>
          <a:p>
            <a:pPr indent="-381000" lvl="1" marL="914400" rtl="0" algn="l">
              <a:spcBef>
                <a:spcPts val="0"/>
              </a:spcBef>
              <a:spcAft>
                <a:spcPts val="0"/>
              </a:spcAft>
              <a:buSzPts val="2400"/>
              <a:buChar char="○"/>
            </a:pPr>
            <a:r>
              <a:rPr lang="en-IN"/>
              <a:t>Brain Cancer</a:t>
            </a:r>
            <a:endParaRPr/>
          </a:p>
          <a:p>
            <a:pPr indent="-381000" lvl="1" marL="914400" rtl="0" algn="l">
              <a:spcBef>
                <a:spcPts val="0"/>
              </a:spcBef>
              <a:spcAft>
                <a:spcPts val="0"/>
              </a:spcAft>
              <a:buSzPts val="2400"/>
              <a:buChar char="○"/>
            </a:pPr>
            <a:r>
              <a:rPr lang="en-IN"/>
              <a:t>Breast Cancer</a:t>
            </a:r>
            <a:endParaRPr/>
          </a:p>
          <a:p>
            <a:pPr indent="-381000" lvl="1" marL="914400" rtl="0" algn="l">
              <a:spcBef>
                <a:spcPts val="0"/>
              </a:spcBef>
              <a:spcAft>
                <a:spcPts val="0"/>
              </a:spcAft>
              <a:buSzPts val="2400"/>
              <a:buChar char="○"/>
            </a:pPr>
            <a:r>
              <a:rPr lang="en-IN"/>
              <a:t>Cervical Cancer</a:t>
            </a:r>
            <a:endParaRPr/>
          </a:p>
          <a:p>
            <a:pPr indent="-381000" lvl="1" marL="914400" rtl="0" algn="l">
              <a:spcBef>
                <a:spcPts val="0"/>
              </a:spcBef>
              <a:spcAft>
                <a:spcPts val="0"/>
              </a:spcAft>
              <a:buSzPts val="2400"/>
              <a:buChar char="○"/>
            </a:pPr>
            <a:r>
              <a:rPr lang="en-IN"/>
              <a:t>Kidney Cancer</a:t>
            </a:r>
            <a:endParaRPr/>
          </a:p>
          <a:p>
            <a:pPr indent="-381000" lvl="1" marL="914400" rtl="0" algn="l">
              <a:spcBef>
                <a:spcPts val="0"/>
              </a:spcBef>
              <a:spcAft>
                <a:spcPts val="0"/>
              </a:spcAft>
              <a:buSzPts val="2400"/>
              <a:buChar char="○"/>
            </a:pPr>
            <a:r>
              <a:rPr lang="en-IN"/>
              <a:t>Lung Cancer</a:t>
            </a:r>
            <a:endParaRPr/>
          </a:p>
          <a:p>
            <a:pPr indent="-381000" lvl="1" marL="914400" rtl="0" algn="l">
              <a:spcBef>
                <a:spcPts val="0"/>
              </a:spcBef>
              <a:spcAft>
                <a:spcPts val="0"/>
              </a:spcAft>
              <a:buSzPts val="2400"/>
              <a:buChar char="○"/>
            </a:pPr>
            <a:r>
              <a:rPr lang="en-IN"/>
              <a:t>Colon Cancer</a:t>
            </a:r>
            <a:endParaRPr/>
          </a:p>
          <a:p>
            <a:pPr indent="-381000" lvl="1" marL="914400" rtl="0" algn="l">
              <a:spcBef>
                <a:spcPts val="0"/>
              </a:spcBef>
              <a:spcAft>
                <a:spcPts val="0"/>
              </a:spcAft>
              <a:buSzPts val="2400"/>
              <a:buChar char="○"/>
            </a:pPr>
            <a:r>
              <a:rPr lang="en-IN"/>
              <a:t>Lymphoma</a:t>
            </a:r>
            <a:endParaRPr/>
          </a:p>
          <a:p>
            <a:pPr indent="-381000" lvl="1" marL="914400" rtl="0" algn="l">
              <a:spcBef>
                <a:spcPts val="0"/>
              </a:spcBef>
              <a:spcAft>
                <a:spcPts val="0"/>
              </a:spcAft>
              <a:buSzPts val="2400"/>
              <a:buChar char="○"/>
            </a:pPr>
            <a:r>
              <a:rPr lang="en-IN"/>
              <a:t>Oral Cancer</a:t>
            </a:r>
            <a:endParaRPr/>
          </a:p>
        </p:txBody>
      </p:sp>
      <p:sp>
        <p:nvSpPr>
          <p:cNvPr id="158" name="Google Shape;158;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265545" y="-3"/>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Calibri"/>
              <a:buNone/>
            </a:pPr>
            <a:r>
              <a:rPr lang="en-IN"/>
              <a:t>Methodology</a:t>
            </a:r>
            <a:endParaRPr/>
          </a:p>
        </p:txBody>
      </p:sp>
      <p:sp>
        <p:nvSpPr>
          <p:cNvPr id="164" name="Google Shape;164;p21"/>
          <p:cNvSpPr txBox="1"/>
          <p:nvPr>
            <p:ph idx="1" type="body"/>
          </p:nvPr>
        </p:nvSpPr>
        <p:spPr>
          <a:xfrm>
            <a:off x="471055" y="1575591"/>
            <a:ext cx="113145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b="1" lang="en-IN" sz="2600"/>
              <a:t>Transfer learning for Classification Models</a:t>
            </a:r>
            <a:endParaRPr b="1" sz="2600"/>
          </a:p>
          <a:p>
            <a:pPr indent="0" lvl="0" marL="0" rtl="0" algn="l">
              <a:lnSpc>
                <a:spcPct val="90000"/>
              </a:lnSpc>
              <a:spcBef>
                <a:spcPts val="0"/>
              </a:spcBef>
              <a:spcAft>
                <a:spcPts val="0"/>
              </a:spcAft>
              <a:buClr>
                <a:schemeClr val="dk1"/>
              </a:buClr>
              <a:buSzPts val="2800"/>
              <a:buNone/>
            </a:pPr>
            <a:r>
              <a:t/>
            </a:r>
            <a:endParaRPr sz="2400"/>
          </a:p>
          <a:p>
            <a:pPr indent="-381000" lvl="0" marL="457200" rtl="0" algn="l">
              <a:lnSpc>
                <a:spcPct val="150000"/>
              </a:lnSpc>
              <a:spcBef>
                <a:spcPts val="0"/>
              </a:spcBef>
              <a:spcAft>
                <a:spcPts val="0"/>
              </a:spcAft>
              <a:buSzPts val="2400"/>
              <a:buChar char="●"/>
            </a:pPr>
            <a:r>
              <a:rPr lang="en-IN" sz="2400"/>
              <a:t>Transfer learning is a machine learning technique where knowledge gained from solving one problem is applied to a different but related problem. </a:t>
            </a:r>
            <a:endParaRPr sz="2400"/>
          </a:p>
          <a:p>
            <a:pPr indent="-381000" lvl="0" marL="457200" rtl="0" algn="l">
              <a:lnSpc>
                <a:spcPct val="150000"/>
              </a:lnSpc>
              <a:spcBef>
                <a:spcPts val="0"/>
              </a:spcBef>
              <a:spcAft>
                <a:spcPts val="0"/>
              </a:spcAft>
              <a:buSzPts val="2400"/>
              <a:buChar char="●"/>
            </a:pPr>
            <a:r>
              <a:rPr lang="en-IN" sz="2400"/>
              <a:t>In transfer learning, a pre-trained model that has been trained on a large dataset and has learned useful patterns and representations is utilized as a starting point for solving a new task.</a:t>
            </a:r>
            <a:endParaRPr sz="2400"/>
          </a:p>
          <a:p>
            <a:pPr indent="0" lvl="0" marL="457200" rtl="0" algn="l">
              <a:lnSpc>
                <a:spcPct val="150000"/>
              </a:lnSpc>
              <a:spcBef>
                <a:spcPts val="0"/>
              </a:spcBef>
              <a:spcAft>
                <a:spcPts val="0"/>
              </a:spcAft>
              <a:buNone/>
            </a:pPr>
            <a:r>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